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6" Type="http://schemas.openxmlformats.org/officeDocument/2006/relationships/slideLayout" Target="../slideLayouts/slideLayout1.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506545"/>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787598" y="618887"/>
            <a:ext cx="12940665" cy="7227927"/>
          </a:xfrm>
          <a:prstGeom prst="rect">
            <a:avLst/>
          </a:prstGeom>
        </p:spPr>
      </p:pic>
      <p:sp>
        <p:nvSpPr>
          <p:cNvPr id="5" name="Text 1"/>
          <p:cNvSpPr/>
          <p:nvPr/>
        </p:nvSpPr>
        <p:spPr>
          <a:xfrm>
            <a:off x="787598" y="8184356"/>
            <a:ext cx="5626298" cy="703302"/>
          </a:xfrm>
          <a:prstGeom prst="rect">
            <a:avLst/>
          </a:prstGeom>
          <a:noFill/>
          <a:ln/>
        </p:spPr>
        <p:txBody>
          <a:bodyPr wrap="none" rtlCol="0" anchor="t"/>
          <a:lstStyle/>
          <a:p>
            <a:pPr indent="0" marL="0">
              <a:lnSpc>
                <a:spcPts val="5538"/>
              </a:lnSpc>
              <a:buNone/>
            </a:pPr>
            <a:endParaRPr lang="en-US" sz="4430" dirty="0"/>
          </a:p>
        </p:txBody>
      </p:sp>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852892"/>
          </a:xfrm>
          <a:prstGeom prst="rect">
            <a:avLst/>
          </a:prstGeom>
          <a:solidFill>
            <a:srgbClr val="FFFFFF">
              <a:alpha val="75000"/>
            </a:srgbClr>
          </a:solidFill>
          <a:ln/>
        </p:spPr>
      </p:sp>
      <p:sp>
        <p:nvSpPr>
          <p:cNvPr id="4" name="Text 1"/>
          <p:cNvSpPr/>
          <p:nvPr/>
        </p:nvSpPr>
        <p:spPr>
          <a:xfrm>
            <a:off x="787598" y="618887"/>
            <a:ext cx="5626298" cy="703302"/>
          </a:xfrm>
          <a:prstGeom prst="rect">
            <a:avLst/>
          </a:prstGeom>
          <a:noFill/>
          <a:ln/>
        </p:spPr>
        <p:txBody>
          <a:bodyPr wrap="none" rtlCol="0" anchor="t"/>
          <a:lstStyle/>
          <a:p>
            <a:pPr indent="0" marL="0">
              <a:lnSpc>
                <a:spcPts val="5538"/>
              </a:lnSpc>
              <a:buNone/>
            </a:pPr>
            <a:r>
              <a:rPr lang="en-US" sz="4430" b="1" dirty="0">
                <a:solidFill>
                  <a:srgbClr val="000000"/>
                </a:solidFill>
                <a:latin typeface="p22-mackinac-pro" pitchFamily="34" charset="0"/>
                <a:ea typeface="p22-mackinac-pro" pitchFamily="34" charset="-122"/>
                <a:cs typeface="p22-mackinac-pro" pitchFamily="34" charset="-120"/>
              </a:rPr>
              <a:t>Results:</a:t>
            </a:r>
            <a:endParaRPr lang="en-US" sz="4430" dirty="0"/>
          </a:p>
        </p:txBody>
      </p:sp>
      <p:sp>
        <p:nvSpPr>
          <p:cNvPr id="5" name="Text 2"/>
          <p:cNvSpPr/>
          <p:nvPr/>
        </p:nvSpPr>
        <p:spPr>
          <a:xfrm>
            <a:off x="787598" y="1772245"/>
            <a:ext cx="13055203" cy="360045"/>
          </a:xfrm>
          <a:prstGeom prst="rect">
            <a:avLst/>
          </a:prstGeom>
          <a:noFill/>
          <a:ln/>
        </p:spPr>
        <p:txBody>
          <a:bodyPr wrap="none" rtlCol="0" anchor="t"/>
          <a:lstStyle/>
          <a:p>
            <a:pPr indent="0" marL="0">
              <a:lnSpc>
                <a:spcPts val="2835"/>
              </a:lnSpc>
              <a:buNone/>
            </a:pPr>
            <a:r>
              <a:rPr lang="en-US" sz="1772" b="1" dirty="0">
                <a:solidFill>
                  <a:srgbClr val="272525"/>
                </a:solidFill>
                <a:latin typeface="Eudoxus Sans" pitchFamily="34" charset="0"/>
                <a:ea typeface="Eudoxus Sans" pitchFamily="34" charset="-122"/>
                <a:cs typeface="Eudoxus Sans" pitchFamily="34" charset="-120"/>
              </a:rPr>
              <a:t>               Data Preprocessing                                                                                                                           Data Visualisation</a:t>
            </a:r>
            <a:endParaRPr lang="en-US" sz="1772" dirty="0"/>
          </a:p>
        </p:txBody>
      </p:sp>
      <p:sp>
        <p:nvSpPr>
          <p:cNvPr id="6" name="Shape 3"/>
          <p:cNvSpPr/>
          <p:nvPr/>
        </p:nvSpPr>
        <p:spPr>
          <a:xfrm>
            <a:off x="787598" y="2385417"/>
            <a:ext cx="13055203" cy="5848588"/>
          </a:xfrm>
          <a:prstGeom prst="roundRect">
            <a:avLst>
              <a:gd name="adj" fmla="val 1616"/>
            </a:avLst>
          </a:prstGeom>
          <a:noFill/>
          <a:ln w="7620">
            <a:solidFill>
              <a:srgbClr val="000000">
                <a:alpha val="8000"/>
              </a:srgbClr>
            </a:solidFill>
            <a:prstDash val="solid"/>
          </a:ln>
        </p:spPr>
      </p:sp>
      <p:sp>
        <p:nvSpPr>
          <p:cNvPr id="7" name="Shape 4"/>
          <p:cNvSpPr/>
          <p:nvPr/>
        </p:nvSpPr>
        <p:spPr>
          <a:xfrm>
            <a:off x="795218" y="2393037"/>
            <a:ext cx="13039963" cy="5833348"/>
          </a:xfrm>
          <a:prstGeom prst="rect">
            <a:avLst/>
          </a:prstGeom>
          <a:solidFill>
            <a:srgbClr val="FFFFFF">
              <a:alpha val="4000"/>
            </a:srgbClr>
          </a:solidFill>
          <a:ln/>
        </p:spPr>
      </p:sp>
      <p:pic>
        <p:nvPicPr>
          <p:cNvPr id="8" name="Image 1" descr="preencoded.png">    </p:cNvPr>
          <p:cNvPicPr>
            <a:picLocks noChangeAspect="1"/>
          </p:cNvPicPr>
          <p:nvPr/>
        </p:nvPicPr>
        <p:blipFill>
          <a:blip r:embed="rId2"/>
          <a:stretch>
            <a:fillRect/>
          </a:stretch>
        </p:blipFill>
        <p:spPr>
          <a:xfrm>
            <a:off x="1020247" y="2535674"/>
            <a:ext cx="5838944" cy="5495687"/>
          </a:xfrm>
          <a:prstGeom prst="rect">
            <a:avLst/>
          </a:prstGeom>
        </p:spPr>
      </p:pic>
      <p:pic>
        <p:nvPicPr>
          <p:cNvPr id="9" name="Image 2" descr="preencoded.png">    </p:cNvPr>
          <p:cNvPicPr>
            <a:picLocks noChangeAspect="1"/>
          </p:cNvPicPr>
          <p:nvPr/>
        </p:nvPicPr>
        <p:blipFill>
          <a:blip r:embed="rId3"/>
          <a:stretch>
            <a:fillRect/>
          </a:stretch>
        </p:blipFill>
        <p:spPr>
          <a:xfrm>
            <a:off x="7544038" y="2535674"/>
            <a:ext cx="5126236" cy="5548074"/>
          </a:xfrm>
          <a:prstGeom prst="rect">
            <a:avLst/>
          </a:prstGeom>
        </p:spPr>
      </p:pic>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787598" y="844272"/>
            <a:ext cx="5626298" cy="703302"/>
          </a:xfrm>
          <a:prstGeom prst="rect">
            <a:avLst/>
          </a:prstGeom>
          <a:noFill/>
          <a:ln/>
        </p:spPr>
        <p:txBody>
          <a:bodyPr wrap="none" rtlCol="0" anchor="t"/>
          <a:lstStyle/>
          <a:p>
            <a:pPr indent="0" marL="0">
              <a:lnSpc>
                <a:spcPts val="5538"/>
              </a:lnSpc>
              <a:buNone/>
            </a:pPr>
            <a:endParaRPr lang="en-US" sz="4430" dirty="0"/>
          </a:p>
        </p:txBody>
      </p:sp>
      <p:sp>
        <p:nvSpPr>
          <p:cNvPr id="5" name="Text 2"/>
          <p:cNvSpPr/>
          <p:nvPr/>
        </p:nvSpPr>
        <p:spPr>
          <a:xfrm>
            <a:off x="787598" y="1997631"/>
            <a:ext cx="13055203" cy="360045"/>
          </a:xfrm>
          <a:prstGeom prst="rect">
            <a:avLst/>
          </a:prstGeom>
          <a:noFill/>
          <a:ln/>
        </p:spPr>
        <p:txBody>
          <a:bodyPr wrap="none" rtlCol="0" anchor="t"/>
          <a:lstStyle/>
          <a:p>
            <a:pPr indent="0" marL="0">
              <a:lnSpc>
                <a:spcPts val="2835"/>
              </a:lnSpc>
              <a:buNone/>
            </a:pPr>
            <a:r>
              <a:rPr lang="en-US" sz="1772" b="1" dirty="0">
                <a:solidFill>
                  <a:srgbClr val="272525"/>
                </a:solidFill>
                <a:latin typeface="Eudoxus Sans" pitchFamily="34" charset="0"/>
                <a:ea typeface="Eudoxus Sans" pitchFamily="34" charset="-122"/>
                <a:cs typeface="Eudoxus Sans" pitchFamily="34" charset="-120"/>
              </a:rPr>
              <a:t>               Insight Report                                                                                                                                   Insights Visuals and Query</a:t>
            </a:r>
            <a:endParaRPr lang="en-US" sz="1772" dirty="0"/>
          </a:p>
        </p:txBody>
      </p:sp>
      <p:sp>
        <p:nvSpPr>
          <p:cNvPr id="6" name="Shape 3"/>
          <p:cNvSpPr/>
          <p:nvPr/>
        </p:nvSpPr>
        <p:spPr>
          <a:xfrm>
            <a:off x="787598" y="2610803"/>
            <a:ext cx="13055203" cy="4774406"/>
          </a:xfrm>
          <a:prstGeom prst="roundRect">
            <a:avLst>
              <a:gd name="adj" fmla="val 1980"/>
            </a:avLst>
          </a:prstGeom>
          <a:noFill/>
          <a:ln w="7620">
            <a:solidFill>
              <a:srgbClr val="000000">
                <a:alpha val="8000"/>
              </a:srgbClr>
            </a:solidFill>
            <a:prstDash val="solid"/>
          </a:ln>
        </p:spPr>
      </p:sp>
      <p:sp>
        <p:nvSpPr>
          <p:cNvPr id="7" name="Shape 4"/>
          <p:cNvSpPr/>
          <p:nvPr/>
        </p:nvSpPr>
        <p:spPr>
          <a:xfrm>
            <a:off x="795218" y="2618423"/>
            <a:ext cx="13039963" cy="4759166"/>
          </a:xfrm>
          <a:prstGeom prst="rect">
            <a:avLst/>
          </a:prstGeom>
          <a:solidFill>
            <a:srgbClr val="FFFFFF">
              <a:alpha val="4000"/>
            </a:srgbClr>
          </a:solidFill>
          <a:ln/>
        </p:spPr>
      </p:sp>
      <p:pic>
        <p:nvPicPr>
          <p:cNvPr id="8" name="Image 1" descr="preencoded.png">    </p:cNvPr>
          <p:cNvPicPr>
            <a:picLocks noChangeAspect="1"/>
          </p:cNvPicPr>
          <p:nvPr/>
        </p:nvPicPr>
        <p:blipFill>
          <a:blip r:embed="rId2"/>
          <a:stretch>
            <a:fillRect/>
          </a:stretch>
        </p:blipFill>
        <p:spPr>
          <a:xfrm>
            <a:off x="1020366" y="2761059"/>
            <a:ext cx="5938957" cy="4473893"/>
          </a:xfrm>
          <a:prstGeom prst="rect">
            <a:avLst/>
          </a:prstGeom>
        </p:spPr>
      </p:pic>
      <p:pic>
        <p:nvPicPr>
          <p:cNvPr id="9" name="Image 2" descr="preencoded.png">    </p:cNvPr>
          <p:cNvPicPr>
            <a:picLocks noChangeAspect="1"/>
          </p:cNvPicPr>
          <p:nvPr/>
        </p:nvPicPr>
        <p:blipFill>
          <a:blip r:embed="rId3"/>
          <a:stretch>
            <a:fillRect/>
          </a:stretch>
        </p:blipFill>
        <p:spPr>
          <a:xfrm>
            <a:off x="7903964" y="2761059"/>
            <a:ext cx="3650813" cy="4464725"/>
          </a:xfrm>
          <a:prstGeom prst="rect">
            <a:avLst/>
          </a:prstGeom>
        </p:spPr>
      </p:pic>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696682"/>
          </a:xfrm>
          <a:prstGeom prst="rect">
            <a:avLst/>
          </a:prstGeom>
          <a:solidFill>
            <a:srgbClr val="FFFFFF">
              <a:alpha val="75000"/>
            </a:srgbClr>
          </a:solidFill>
          <a:ln/>
        </p:spPr>
      </p:sp>
      <p:sp>
        <p:nvSpPr>
          <p:cNvPr id="4" name="Text 1"/>
          <p:cNvSpPr/>
          <p:nvPr/>
        </p:nvSpPr>
        <p:spPr>
          <a:xfrm>
            <a:off x="787598" y="618887"/>
            <a:ext cx="8419386" cy="421838"/>
          </a:xfrm>
          <a:prstGeom prst="rect">
            <a:avLst/>
          </a:prstGeom>
          <a:noFill/>
          <a:ln/>
        </p:spPr>
        <p:txBody>
          <a:bodyPr wrap="none" rtlCol="0" anchor="t"/>
          <a:lstStyle/>
          <a:p>
            <a:pPr indent="0" marL="0">
              <a:lnSpc>
                <a:spcPts val="3323"/>
              </a:lnSpc>
              <a:buNone/>
            </a:pPr>
            <a:r>
              <a:rPr lang="en-US" sz="2658" b="1" dirty="0">
                <a:solidFill>
                  <a:srgbClr val="000000"/>
                </a:solidFill>
                <a:latin typeface="p22-mackinac-pro" pitchFamily="34" charset="0"/>
                <a:ea typeface="p22-mackinac-pro" pitchFamily="34" charset="-122"/>
                <a:cs typeface="p22-mackinac-pro" pitchFamily="34" charset="-120"/>
              </a:rPr>
              <a:t>Team Contribution (Team Name: Quantum Coders)</a:t>
            </a:r>
            <a:endParaRPr lang="en-US" sz="2658" dirty="0"/>
          </a:p>
        </p:txBody>
      </p:sp>
      <p:sp>
        <p:nvSpPr>
          <p:cNvPr id="5" name="Text 2"/>
          <p:cNvSpPr/>
          <p:nvPr/>
        </p:nvSpPr>
        <p:spPr>
          <a:xfrm>
            <a:off x="787598" y="1490782"/>
            <a:ext cx="13055203" cy="360045"/>
          </a:xfrm>
          <a:prstGeom prst="rect">
            <a:avLst/>
          </a:prstGeom>
          <a:noFill/>
          <a:ln/>
        </p:spPr>
        <p:txBody>
          <a:bodyPr wrap="none" rtlCol="0" anchor="t"/>
          <a:lstStyle/>
          <a:p>
            <a:pPr indent="0" marL="0">
              <a:lnSpc>
                <a:spcPts val="2835"/>
              </a:lnSpc>
              <a:buNone/>
            </a:pPr>
            <a:r>
              <a:rPr lang="en-US" sz="1772" b="1" dirty="0">
                <a:solidFill>
                  <a:srgbClr val="272525"/>
                </a:solidFill>
                <a:latin typeface="Eudoxus Sans" pitchFamily="34" charset="0"/>
                <a:ea typeface="Eudoxus Sans" pitchFamily="34" charset="-122"/>
                <a:cs typeface="Eudoxus Sans" pitchFamily="34" charset="-120"/>
              </a:rPr>
              <a:t>Krushna Mohod (Team Lead):</a:t>
            </a:r>
            <a:endParaRPr lang="en-US" sz="1772" dirty="0"/>
          </a:p>
        </p:txBody>
      </p:sp>
      <p:sp>
        <p:nvSpPr>
          <p:cNvPr id="6" name="Text 3"/>
          <p:cNvSpPr/>
          <p:nvPr/>
        </p:nvSpPr>
        <p:spPr>
          <a:xfrm>
            <a:off x="1147643" y="2103953"/>
            <a:ext cx="12695158" cy="360045"/>
          </a:xfrm>
          <a:prstGeom prst="rect">
            <a:avLst/>
          </a:prstGeom>
          <a:noFill/>
          <a:ln/>
        </p:spPr>
        <p:txBody>
          <a:bodyPr wrap="none" rtlCol="0" anchor="t"/>
          <a:lstStyle/>
          <a:p>
            <a:pPr algn="l" marL="3429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Established precise project goals, deliverables, and due dates to keep the team on track.</a:t>
            </a:r>
            <a:endParaRPr lang="en-US" sz="1772" dirty="0"/>
          </a:p>
        </p:txBody>
      </p:sp>
      <p:sp>
        <p:nvSpPr>
          <p:cNvPr id="7" name="Text 4"/>
          <p:cNvSpPr/>
          <p:nvPr/>
        </p:nvSpPr>
        <p:spPr>
          <a:xfrm>
            <a:off x="1147643" y="2542699"/>
            <a:ext cx="12695158" cy="360045"/>
          </a:xfrm>
          <a:prstGeom prst="rect">
            <a:avLst/>
          </a:prstGeom>
          <a:noFill/>
          <a:ln/>
        </p:spPr>
        <p:txBody>
          <a:bodyPr wrap="none" rtlCol="0" anchor="t"/>
          <a:lstStyle/>
          <a:p>
            <a:pPr algn="l" marL="3429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Developed machine learning models, applying expertise to optimize the efficiency and precision of the algorithms.</a:t>
            </a:r>
            <a:endParaRPr lang="en-US" sz="1772" dirty="0"/>
          </a:p>
        </p:txBody>
      </p:sp>
      <p:sp>
        <p:nvSpPr>
          <p:cNvPr id="8" name="Text 5"/>
          <p:cNvSpPr/>
          <p:nvPr/>
        </p:nvSpPr>
        <p:spPr>
          <a:xfrm>
            <a:off x="1147643" y="2981444"/>
            <a:ext cx="12695158" cy="360045"/>
          </a:xfrm>
          <a:prstGeom prst="rect">
            <a:avLst/>
          </a:prstGeom>
          <a:noFill/>
          <a:ln/>
        </p:spPr>
        <p:txBody>
          <a:bodyPr wrap="none" rtlCol="0" anchor="t"/>
          <a:lstStyle/>
          <a:p>
            <a:pPr algn="l" marL="3429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Analyzed data to detect patterns, which improved the team's ability to produce insightful findings.</a:t>
            </a:r>
            <a:endParaRPr lang="en-US" sz="1772" dirty="0"/>
          </a:p>
        </p:txBody>
      </p:sp>
      <p:sp>
        <p:nvSpPr>
          <p:cNvPr id="9" name="Text 6"/>
          <p:cNvSpPr/>
          <p:nvPr/>
        </p:nvSpPr>
        <p:spPr>
          <a:xfrm>
            <a:off x="1147643" y="3420189"/>
            <a:ext cx="12695158" cy="360045"/>
          </a:xfrm>
          <a:prstGeom prst="rect">
            <a:avLst/>
          </a:prstGeom>
          <a:noFill/>
          <a:ln/>
        </p:spPr>
        <p:txBody>
          <a:bodyPr wrap="none" rtlCol="0" anchor="t"/>
          <a:lstStyle/>
          <a:p>
            <a:pPr algn="l" marL="3429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Devised techniques to extract valuable insights from the processed data, facilitating the decision-making process.</a:t>
            </a:r>
            <a:endParaRPr lang="en-US" sz="1772" dirty="0"/>
          </a:p>
        </p:txBody>
      </p:sp>
      <p:sp>
        <p:nvSpPr>
          <p:cNvPr id="10" name="Text 7"/>
          <p:cNvSpPr/>
          <p:nvPr/>
        </p:nvSpPr>
        <p:spPr>
          <a:xfrm>
            <a:off x="1147643" y="3858935"/>
            <a:ext cx="12695158" cy="360045"/>
          </a:xfrm>
          <a:prstGeom prst="rect">
            <a:avLst/>
          </a:prstGeom>
          <a:noFill/>
          <a:ln/>
        </p:spPr>
        <p:txBody>
          <a:bodyPr wrap="none" rtlCol="0" anchor="t"/>
          <a:lstStyle/>
          <a:p>
            <a:pPr algn="l" marL="3429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Designed an easy-to-use web interface, enhancing the overall user experience.</a:t>
            </a:r>
            <a:endParaRPr lang="en-US" sz="1772" dirty="0"/>
          </a:p>
        </p:txBody>
      </p:sp>
      <p:sp>
        <p:nvSpPr>
          <p:cNvPr id="11" name="Text 8"/>
          <p:cNvSpPr/>
          <p:nvPr/>
        </p:nvSpPr>
        <p:spPr>
          <a:xfrm>
            <a:off x="1147643" y="4297680"/>
            <a:ext cx="12695158" cy="360045"/>
          </a:xfrm>
          <a:prstGeom prst="rect">
            <a:avLst/>
          </a:prstGeom>
          <a:noFill/>
          <a:ln/>
        </p:spPr>
        <p:txBody>
          <a:bodyPr wrap="none" rtlCol="0" anchor="t"/>
          <a:lstStyle/>
          <a:p>
            <a:pPr algn="l" marL="3429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Created user-friendly UI and UX designs.</a:t>
            </a:r>
            <a:endParaRPr lang="en-US" sz="1772" dirty="0"/>
          </a:p>
        </p:txBody>
      </p:sp>
      <p:sp>
        <p:nvSpPr>
          <p:cNvPr id="12" name="Text 9"/>
          <p:cNvSpPr/>
          <p:nvPr/>
        </p:nvSpPr>
        <p:spPr>
          <a:xfrm>
            <a:off x="787598" y="4910852"/>
            <a:ext cx="13055203" cy="360045"/>
          </a:xfrm>
          <a:prstGeom prst="rect">
            <a:avLst/>
          </a:prstGeom>
          <a:noFill/>
          <a:ln/>
        </p:spPr>
        <p:txBody>
          <a:bodyPr wrap="none" rtlCol="0" anchor="t"/>
          <a:lstStyle/>
          <a:p>
            <a:pPr indent="0" marL="0">
              <a:lnSpc>
                <a:spcPts val="2835"/>
              </a:lnSpc>
              <a:buNone/>
            </a:pPr>
            <a:r>
              <a:rPr lang="en-US" sz="1772" b="1" dirty="0">
                <a:solidFill>
                  <a:srgbClr val="272525"/>
                </a:solidFill>
                <a:latin typeface="Eudoxus Sans" pitchFamily="34" charset="0"/>
                <a:ea typeface="Eudoxus Sans" pitchFamily="34" charset="-122"/>
                <a:cs typeface="Eudoxus Sans" pitchFamily="34" charset="-120"/>
              </a:rPr>
              <a:t>Sudhanshu Atalkar(Team Member):</a:t>
            </a:r>
            <a:endParaRPr lang="en-US" sz="1772" dirty="0"/>
          </a:p>
        </p:txBody>
      </p:sp>
      <p:sp>
        <p:nvSpPr>
          <p:cNvPr id="13" name="Text 10"/>
          <p:cNvSpPr/>
          <p:nvPr/>
        </p:nvSpPr>
        <p:spPr>
          <a:xfrm>
            <a:off x="1147643" y="5524024"/>
            <a:ext cx="12695158" cy="360045"/>
          </a:xfrm>
          <a:prstGeom prst="rect">
            <a:avLst/>
          </a:prstGeom>
          <a:noFill/>
          <a:ln/>
        </p:spPr>
        <p:txBody>
          <a:bodyPr wrap="none" rtlCol="0" anchor="t"/>
          <a:lstStyle/>
          <a:p>
            <a:pPr algn="l" marL="3429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Preprocessed the IBRD dataset for in-depth analysis.</a:t>
            </a:r>
            <a:endParaRPr lang="en-US" sz="1772" dirty="0"/>
          </a:p>
        </p:txBody>
      </p:sp>
      <p:sp>
        <p:nvSpPr>
          <p:cNvPr id="14" name="Text 11"/>
          <p:cNvSpPr/>
          <p:nvPr/>
        </p:nvSpPr>
        <p:spPr>
          <a:xfrm>
            <a:off x="1147643" y="5962769"/>
            <a:ext cx="12695158" cy="360045"/>
          </a:xfrm>
          <a:prstGeom prst="rect">
            <a:avLst/>
          </a:prstGeom>
          <a:noFill/>
          <a:ln/>
        </p:spPr>
        <p:txBody>
          <a:bodyPr wrap="none" rtlCol="0" anchor="t"/>
          <a:lstStyle/>
          <a:p>
            <a:pPr algn="l" marL="3429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Developed visualizations to highlight key trends and patterns in the data.</a:t>
            </a:r>
            <a:endParaRPr lang="en-US" sz="1772" dirty="0"/>
          </a:p>
        </p:txBody>
      </p:sp>
      <p:sp>
        <p:nvSpPr>
          <p:cNvPr id="15" name="Text 12"/>
          <p:cNvSpPr/>
          <p:nvPr/>
        </p:nvSpPr>
        <p:spPr>
          <a:xfrm>
            <a:off x="1147643" y="6401514"/>
            <a:ext cx="12695158" cy="360045"/>
          </a:xfrm>
          <a:prstGeom prst="rect">
            <a:avLst/>
          </a:prstGeom>
          <a:noFill/>
          <a:ln/>
        </p:spPr>
        <p:txBody>
          <a:bodyPr wrap="none" rtlCol="0" anchor="t"/>
          <a:lstStyle/>
          <a:p>
            <a:pPr algn="l" marL="3429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Integrated language models to enhance the system's capacity for natural language processing.</a:t>
            </a:r>
            <a:endParaRPr lang="en-US" sz="1772" dirty="0"/>
          </a:p>
        </p:txBody>
      </p:sp>
      <p:sp>
        <p:nvSpPr>
          <p:cNvPr id="16" name="Text 13"/>
          <p:cNvSpPr/>
          <p:nvPr/>
        </p:nvSpPr>
        <p:spPr>
          <a:xfrm>
            <a:off x="1147643" y="6840260"/>
            <a:ext cx="12695158" cy="360045"/>
          </a:xfrm>
          <a:prstGeom prst="rect">
            <a:avLst/>
          </a:prstGeom>
          <a:noFill/>
          <a:ln/>
        </p:spPr>
        <p:txBody>
          <a:bodyPr wrap="none" rtlCol="0" anchor="t"/>
          <a:lstStyle/>
          <a:p>
            <a:pPr algn="l" marL="3429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Ensured the scalability of the system to handle large datasets.</a:t>
            </a:r>
            <a:endParaRPr lang="en-US" sz="1772" dirty="0"/>
          </a:p>
        </p:txBody>
      </p:sp>
      <p:sp>
        <p:nvSpPr>
          <p:cNvPr id="17" name="Text 14"/>
          <p:cNvSpPr/>
          <p:nvPr/>
        </p:nvSpPr>
        <p:spPr>
          <a:xfrm>
            <a:off x="1147643" y="7279005"/>
            <a:ext cx="12695158" cy="360045"/>
          </a:xfrm>
          <a:prstGeom prst="rect">
            <a:avLst/>
          </a:prstGeom>
          <a:noFill/>
          <a:ln/>
        </p:spPr>
        <p:txBody>
          <a:bodyPr wrap="none" rtlCol="0" anchor="t"/>
          <a:lstStyle/>
          <a:p>
            <a:pPr algn="l" marL="3429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Leveraged GPU computing to boost the project's processing speed and performance.</a:t>
            </a:r>
            <a:endParaRPr lang="en-US" sz="1772" dirty="0"/>
          </a:p>
        </p:txBody>
      </p:sp>
      <p:sp>
        <p:nvSpPr>
          <p:cNvPr id="18" name="Text 15"/>
          <p:cNvSpPr/>
          <p:nvPr/>
        </p:nvSpPr>
        <p:spPr>
          <a:xfrm>
            <a:off x="1147643" y="7717750"/>
            <a:ext cx="12695158" cy="360045"/>
          </a:xfrm>
          <a:prstGeom prst="rect">
            <a:avLst/>
          </a:prstGeom>
          <a:noFill/>
          <a:ln/>
        </p:spPr>
        <p:txBody>
          <a:bodyPr wrap="none" rtlCol="0" anchor="t"/>
          <a:lstStyle/>
          <a:p>
            <a:pPr algn="l" marL="3429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Conducted rigorous testing to identify and address any issues or faults.</a:t>
            </a:r>
            <a:endParaRPr lang="en-US" sz="1772" dirty="0"/>
          </a:p>
        </p:txBody>
      </p:sp>
      <p:pic>
        <p:nvPicPr>
          <p:cNvPr id="1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813090"/>
          </a:xfrm>
          <a:prstGeom prst="rect">
            <a:avLst/>
          </a:prstGeom>
        </p:spPr>
      </p:pic>
      <p:sp>
        <p:nvSpPr>
          <p:cNvPr id="5" name="Text 1"/>
          <p:cNvSpPr/>
          <p:nvPr/>
        </p:nvSpPr>
        <p:spPr>
          <a:xfrm>
            <a:off x="787598" y="5169694"/>
            <a:ext cx="5626298" cy="703302"/>
          </a:xfrm>
          <a:prstGeom prst="rect">
            <a:avLst/>
          </a:prstGeom>
          <a:noFill/>
          <a:ln/>
        </p:spPr>
        <p:txBody>
          <a:bodyPr wrap="none" rtlCol="0" anchor="t"/>
          <a:lstStyle/>
          <a:p>
            <a:pPr indent="0" marL="0">
              <a:lnSpc>
                <a:spcPts val="5538"/>
              </a:lnSpc>
              <a:buNone/>
            </a:pPr>
            <a:r>
              <a:rPr lang="en-US" sz="4430" b="1" dirty="0">
                <a:solidFill>
                  <a:srgbClr val="000000"/>
                </a:solidFill>
                <a:latin typeface="p22-mackinac-pro" pitchFamily="34" charset="0"/>
                <a:ea typeface="p22-mackinac-pro" pitchFamily="34" charset="-122"/>
                <a:cs typeface="p22-mackinac-pro" pitchFamily="34" charset="-120"/>
              </a:rPr>
              <a:t>Thank You</a:t>
            </a:r>
            <a:endParaRPr lang="en-US" sz="4430" dirty="0"/>
          </a:p>
        </p:txBody>
      </p:sp>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AFCBF8">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Text 1"/>
          <p:cNvSpPr/>
          <p:nvPr/>
        </p:nvSpPr>
        <p:spPr>
          <a:xfrm>
            <a:off x="787598" y="894398"/>
            <a:ext cx="4501039" cy="562570"/>
          </a:xfrm>
          <a:prstGeom prst="rect">
            <a:avLst/>
          </a:prstGeom>
          <a:noFill/>
          <a:ln/>
        </p:spPr>
        <p:txBody>
          <a:bodyPr wrap="none" rtlCol="0" anchor="t"/>
          <a:lstStyle/>
          <a:p>
            <a:pPr indent="0" marL="0">
              <a:lnSpc>
                <a:spcPts val="4430"/>
              </a:lnSpc>
              <a:buNone/>
            </a:pPr>
            <a:r>
              <a:rPr lang="en-US" sz="3544" b="1" dirty="0">
                <a:solidFill>
                  <a:srgbClr val="000000"/>
                </a:solidFill>
                <a:latin typeface="p22-mackinac-pro" pitchFamily="34" charset="0"/>
                <a:ea typeface="p22-mackinac-pro" pitchFamily="34" charset="-122"/>
                <a:cs typeface="p22-mackinac-pro" pitchFamily="34" charset="-120"/>
              </a:rPr>
              <a:t>Problem Statement:</a:t>
            </a:r>
            <a:endParaRPr lang="en-US" sz="3544" dirty="0"/>
          </a:p>
        </p:txBody>
      </p:sp>
      <p:sp>
        <p:nvSpPr>
          <p:cNvPr id="6" name="Text 2"/>
          <p:cNvSpPr/>
          <p:nvPr/>
        </p:nvSpPr>
        <p:spPr>
          <a:xfrm>
            <a:off x="787598" y="1681996"/>
            <a:ext cx="7225070" cy="351592"/>
          </a:xfrm>
          <a:prstGeom prst="rect">
            <a:avLst/>
          </a:prstGeom>
          <a:noFill/>
          <a:ln/>
        </p:spPr>
        <p:txBody>
          <a:bodyPr wrap="none" rtlCol="0" anchor="t"/>
          <a:lstStyle/>
          <a:p>
            <a:pPr indent="0" marL="0">
              <a:lnSpc>
                <a:spcPts val="2769"/>
              </a:lnSpc>
              <a:buNone/>
            </a:pPr>
            <a:r>
              <a:rPr lang="en-US" sz="2215" b="1" dirty="0">
                <a:solidFill>
                  <a:srgbClr val="000000"/>
                </a:solidFill>
                <a:latin typeface="p22-mackinac-pro" pitchFamily="34" charset="0"/>
                <a:ea typeface="p22-mackinac-pro" pitchFamily="34" charset="-122"/>
                <a:cs typeface="p22-mackinac-pro" pitchFamily="34" charset="-120"/>
              </a:rPr>
              <a:t>Knowledge Reprepsentation and insights generation</a:t>
            </a:r>
            <a:endParaRPr lang="en-US" sz="2215" dirty="0"/>
          </a:p>
        </p:txBody>
      </p:sp>
      <p:sp>
        <p:nvSpPr>
          <p:cNvPr id="7" name="Shape 3"/>
          <p:cNvSpPr/>
          <p:nvPr/>
        </p:nvSpPr>
        <p:spPr>
          <a:xfrm>
            <a:off x="787598" y="2371130"/>
            <a:ext cx="4201716" cy="1671995"/>
          </a:xfrm>
          <a:prstGeom prst="roundRect">
            <a:avLst>
              <a:gd name="adj" fmla="val 5653"/>
            </a:avLst>
          </a:prstGeom>
          <a:solidFill>
            <a:srgbClr val="CCEEFF"/>
          </a:solidFill>
          <a:ln w="7620">
            <a:solidFill>
              <a:srgbClr val="B2D4E5"/>
            </a:solidFill>
            <a:prstDash val="solid"/>
          </a:ln>
        </p:spPr>
      </p:sp>
      <p:sp>
        <p:nvSpPr>
          <p:cNvPr id="8" name="Text 4"/>
          <p:cNvSpPr/>
          <p:nvPr/>
        </p:nvSpPr>
        <p:spPr>
          <a:xfrm>
            <a:off x="1020247" y="2603778"/>
            <a:ext cx="2813090" cy="351592"/>
          </a:xfrm>
          <a:prstGeom prst="rect">
            <a:avLst/>
          </a:prstGeom>
          <a:noFill/>
          <a:ln/>
        </p:spPr>
        <p:txBody>
          <a:bodyPr wrap="none" rtlCol="0" anchor="t"/>
          <a:lstStyle/>
          <a:p>
            <a:pPr indent="0" marL="0">
              <a:lnSpc>
                <a:spcPts val="2769"/>
              </a:lnSpc>
              <a:buNone/>
            </a:pPr>
            <a:r>
              <a:rPr lang="en-US" sz="2215" b="1" dirty="0">
                <a:solidFill>
                  <a:srgbClr val="272525"/>
                </a:solidFill>
                <a:latin typeface="p22-mackinac-pro" pitchFamily="34" charset="0"/>
                <a:ea typeface="p22-mackinac-pro" pitchFamily="34" charset="-122"/>
                <a:cs typeface="p22-mackinac-pro" pitchFamily="34" charset="-120"/>
              </a:rPr>
              <a:t>Need</a:t>
            </a:r>
            <a:endParaRPr lang="en-US" sz="2215" dirty="0"/>
          </a:p>
        </p:txBody>
      </p:sp>
      <p:sp>
        <p:nvSpPr>
          <p:cNvPr id="9" name="Text 5"/>
          <p:cNvSpPr/>
          <p:nvPr/>
        </p:nvSpPr>
        <p:spPr>
          <a:xfrm>
            <a:off x="1020247" y="3090386"/>
            <a:ext cx="3736419" cy="720090"/>
          </a:xfrm>
          <a:prstGeom prst="rect">
            <a:avLst/>
          </a:prstGeom>
          <a:noFill/>
          <a:ln/>
        </p:spPr>
        <p:txBody>
          <a:bodyPr wrap="square" rtlCol="0" anchor="t"/>
          <a:lstStyle/>
          <a:p>
            <a:pPr indent="0" marL="0">
              <a:lnSpc>
                <a:spcPts val="2835"/>
              </a:lnSpc>
              <a:buNone/>
            </a:pPr>
            <a:r>
              <a:rPr lang="en-US" sz="1772" dirty="0">
                <a:solidFill>
                  <a:srgbClr val="272525"/>
                </a:solidFill>
                <a:latin typeface="Eudoxus Sans" pitchFamily="34" charset="0"/>
                <a:ea typeface="Eudoxus Sans" pitchFamily="34" charset="-122"/>
                <a:cs typeface="Eudoxus Sans" pitchFamily="34" charset="-120"/>
              </a:rPr>
              <a:t>AI-based solution to extract valuable insights.</a:t>
            </a:r>
            <a:endParaRPr lang="en-US" sz="1772" dirty="0"/>
          </a:p>
        </p:txBody>
      </p:sp>
      <p:sp>
        <p:nvSpPr>
          <p:cNvPr id="10" name="Shape 6"/>
          <p:cNvSpPr/>
          <p:nvPr/>
        </p:nvSpPr>
        <p:spPr>
          <a:xfrm>
            <a:off x="5214342" y="2371130"/>
            <a:ext cx="4201716" cy="1671995"/>
          </a:xfrm>
          <a:prstGeom prst="roundRect">
            <a:avLst>
              <a:gd name="adj" fmla="val 5653"/>
            </a:avLst>
          </a:prstGeom>
          <a:solidFill>
            <a:srgbClr val="CCEEFF"/>
          </a:solidFill>
          <a:ln w="7620">
            <a:solidFill>
              <a:srgbClr val="B2D4E5"/>
            </a:solidFill>
            <a:prstDash val="solid"/>
          </a:ln>
        </p:spPr>
      </p:sp>
      <p:sp>
        <p:nvSpPr>
          <p:cNvPr id="11" name="Text 7"/>
          <p:cNvSpPr/>
          <p:nvPr/>
        </p:nvSpPr>
        <p:spPr>
          <a:xfrm>
            <a:off x="5446990" y="2603778"/>
            <a:ext cx="2813090" cy="351592"/>
          </a:xfrm>
          <a:prstGeom prst="rect">
            <a:avLst/>
          </a:prstGeom>
          <a:noFill/>
          <a:ln/>
        </p:spPr>
        <p:txBody>
          <a:bodyPr wrap="none" rtlCol="0" anchor="t"/>
          <a:lstStyle/>
          <a:p>
            <a:pPr indent="0" marL="0">
              <a:lnSpc>
                <a:spcPts val="2769"/>
              </a:lnSpc>
              <a:buNone/>
            </a:pPr>
            <a:r>
              <a:rPr lang="en-US" sz="2215" b="1" dirty="0">
                <a:solidFill>
                  <a:srgbClr val="272525"/>
                </a:solidFill>
                <a:latin typeface="p22-mackinac-pro" pitchFamily="34" charset="0"/>
                <a:ea typeface="p22-mackinac-pro" pitchFamily="34" charset="-122"/>
                <a:cs typeface="p22-mackinac-pro" pitchFamily="34" charset="-120"/>
              </a:rPr>
              <a:t>Problem</a:t>
            </a:r>
            <a:endParaRPr lang="en-US" sz="2215" dirty="0"/>
          </a:p>
        </p:txBody>
      </p:sp>
      <p:sp>
        <p:nvSpPr>
          <p:cNvPr id="12" name="Text 8"/>
          <p:cNvSpPr/>
          <p:nvPr/>
        </p:nvSpPr>
        <p:spPr>
          <a:xfrm>
            <a:off x="5446990" y="3090386"/>
            <a:ext cx="3736419" cy="720090"/>
          </a:xfrm>
          <a:prstGeom prst="rect">
            <a:avLst/>
          </a:prstGeom>
          <a:noFill/>
          <a:ln/>
        </p:spPr>
        <p:txBody>
          <a:bodyPr wrap="square" rtlCol="0" anchor="t"/>
          <a:lstStyle/>
          <a:p>
            <a:pPr indent="0" marL="0">
              <a:lnSpc>
                <a:spcPts val="2835"/>
              </a:lnSpc>
              <a:buNone/>
            </a:pPr>
            <a:r>
              <a:rPr lang="en-US" sz="1772" dirty="0">
                <a:solidFill>
                  <a:srgbClr val="272525"/>
                </a:solidFill>
                <a:latin typeface="Eudoxus Sans" pitchFamily="34" charset="0"/>
                <a:ea typeface="Eudoxus Sans" pitchFamily="34" charset="-122"/>
                <a:cs typeface="Eudoxus Sans" pitchFamily="34" charset="-120"/>
              </a:rPr>
              <a:t>Organizations generate massive amounts of data daily.</a:t>
            </a:r>
            <a:endParaRPr lang="en-US" sz="1772" dirty="0"/>
          </a:p>
        </p:txBody>
      </p:sp>
      <p:sp>
        <p:nvSpPr>
          <p:cNvPr id="13" name="Shape 9"/>
          <p:cNvSpPr/>
          <p:nvPr/>
        </p:nvSpPr>
        <p:spPr>
          <a:xfrm>
            <a:off x="9641086" y="2371130"/>
            <a:ext cx="4201716" cy="1671995"/>
          </a:xfrm>
          <a:prstGeom prst="roundRect">
            <a:avLst>
              <a:gd name="adj" fmla="val 5653"/>
            </a:avLst>
          </a:prstGeom>
          <a:solidFill>
            <a:srgbClr val="CCEEFF"/>
          </a:solidFill>
          <a:ln w="7620">
            <a:solidFill>
              <a:srgbClr val="B2D4E5"/>
            </a:solidFill>
            <a:prstDash val="solid"/>
          </a:ln>
        </p:spPr>
      </p:sp>
      <p:sp>
        <p:nvSpPr>
          <p:cNvPr id="14" name="Text 10"/>
          <p:cNvSpPr/>
          <p:nvPr/>
        </p:nvSpPr>
        <p:spPr>
          <a:xfrm>
            <a:off x="9873734" y="2603778"/>
            <a:ext cx="2813090" cy="351592"/>
          </a:xfrm>
          <a:prstGeom prst="rect">
            <a:avLst/>
          </a:prstGeom>
          <a:noFill/>
          <a:ln/>
        </p:spPr>
        <p:txBody>
          <a:bodyPr wrap="none" rtlCol="0" anchor="t"/>
          <a:lstStyle/>
          <a:p>
            <a:pPr indent="0" marL="0">
              <a:lnSpc>
                <a:spcPts val="2769"/>
              </a:lnSpc>
              <a:buNone/>
            </a:pPr>
            <a:r>
              <a:rPr lang="en-US" sz="2215" b="1" dirty="0">
                <a:solidFill>
                  <a:srgbClr val="272525"/>
                </a:solidFill>
                <a:latin typeface="p22-mackinac-pro" pitchFamily="34" charset="0"/>
                <a:ea typeface="p22-mackinac-pro" pitchFamily="34" charset="-122"/>
                <a:cs typeface="p22-mackinac-pro" pitchFamily="34" charset="-120"/>
              </a:rPr>
              <a:t>Challenge</a:t>
            </a:r>
            <a:endParaRPr lang="en-US" sz="2215" dirty="0"/>
          </a:p>
        </p:txBody>
      </p:sp>
      <p:sp>
        <p:nvSpPr>
          <p:cNvPr id="15" name="Text 11"/>
          <p:cNvSpPr/>
          <p:nvPr/>
        </p:nvSpPr>
        <p:spPr>
          <a:xfrm>
            <a:off x="9873734" y="3090386"/>
            <a:ext cx="3736419" cy="720090"/>
          </a:xfrm>
          <a:prstGeom prst="rect">
            <a:avLst/>
          </a:prstGeom>
          <a:noFill/>
          <a:ln/>
        </p:spPr>
        <p:txBody>
          <a:bodyPr wrap="square" rtlCol="0" anchor="t"/>
          <a:lstStyle/>
          <a:p>
            <a:pPr indent="0" marL="0">
              <a:lnSpc>
                <a:spcPts val="2835"/>
              </a:lnSpc>
              <a:buNone/>
            </a:pPr>
            <a:r>
              <a:rPr lang="en-US" sz="1772" dirty="0">
                <a:solidFill>
                  <a:srgbClr val="272525"/>
                </a:solidFill>
                <a:latin typeface="Eudoxus Sans" pitchFamily="34" charset="0"/>
                <a:ea typeface="Eudoxus Sans" pitchFamily="34" charset="-122"/>
                <a:cs typeface="Eudoxus Sans" pitchFamily="34" charset="-120"/>
              </a:rPr>
              <a:t>Effectively process and analyze this data for decision-making.</a:t>
            </a:r>
            <a:endParaRPr lang="en-US" sz="1772" dirty="0"/>
          </a:p>
        </p:txBody>
      </p:sp>
      <p:sp>
        <p:nvSpPr>
          <p:cNvPr id="16" name="Shape 12"/>
          <p:cNvSpPr/>
          <p:nvPr/>
        </p:nvSpPr>
        <p:spPr>
          <a:xfrm>
            <a:off x="787598" y="4268153"/>
            <a:ext cx="6415088" cy="3066931"/>
          </a:xfrm>
          <a:prstGeom prst="roundRect">
            <a:avLst>
              <a:gd name="adj" fmla="val 3082"/>
            </a:avLst>
          </a:prstGeom>
          <a:solidFill>
            <a:srgbClr val="CCEEFF"/>
          </a:solidFill>
          <a:ln w="7620">
            <a:solidFill>
              <a:srgbClr val="B2D4E5"/>
            </a:solidFill>
            <a:prstDash val="solid"/>
          </a:ln>
        </p:spPr>
      </p:sp>
      <p:sp>
        <p:nvSpPr>
          <p:cNvPr id="17" name="Text 13"/>
          <p:cNvSpPr/>
          <p:nvPr/>
        </p:nvSpPr>
        <p:spPr>
          <a:xfrm>
            <a:off x="1020247" y="4500801"/>
            <a:ext cx="2813090" cy="351592"/>
          </a:xfrm>
          <a:prstGeom prst="rect">
            <a:avLst/>
          </a:prstGeom>
          <a:noFill/>
          <a:ln/>
        </p:spPr>
        <p:txBody>
          <a:bodyPr wrap="none" rtlCol="0" anchor="t"/>
          <a:lstStyle/>
          <a:p>
            <a:pPr indent="0" marL="0">
              <a:lnSpc>
                <a:spcPts val="2769"/>
              </a:lnSpc>
              <a:buNone/>
            </a:pPr>
            <a:r>
              <a:rPr lang="en-US" sz="2215" b="1" dirty="0">
                <a:solidFill>
                  <a:srgbClr val="272525"/>
                </a:solidFill>
                <a:latin typeface="p22-mackinac-pro" pitchFamily="34" charset="0"/>
                <a:ea typeface="p22-mackinac-pro" pitchFamily="34" charset="-122"/>
                <a:cs typeface="p22-mackinac-pro" pitchFamily="34" charset="-120"/>
              </a:rPr>
              <a:t>Objective</a:t>
            </a:r>
            <a:endParaRPr lang="en-US" sz="2215" dirty="0"/>
          </a:p>
        </p:txBody>
      </p:sp>
      <p:sp>
        <p:nvSpPr>
          <p:cNvPr id="18" name="Text 14"/>
          <p:cNvSpPr/>
          <p:nvPr/>
        </p:nvSpPr>
        <p:spPr>
          <a:xfrm>
            <a:off x="1020247" y="4987409"/>
            <a:ext cx="5949791" cy="720090"/>
          </a:xfrm>
          <a:prstGeom prst="rect">
            <a:avLst/>
          </a:prstGeom>
          <a:noFill/>
          <a:ln/>
        </p:spPr>
        <p:txBody>
          <a:bodyPr wrap="square" rtlCol="0" anchor="t"/>
          <a:lstStyle/>
          <a:p>
            <a:pPr indent="0" marL="0">
              <a:lnSpc>
                <a:spcPts val="2835"/>
              </a:lnSpc>
              <a:buNone/>
            </a:pPr>
            <a:r>
              <a:rPr lang="en-US" sz="1772" dirty="0">
                <a:solidFill>
                  <a:srgbClr val="272525"/>
                </a:solidFill>
                <a:latin typeface="Eudoxus Sans" pitchFamily="34" charset="0"/>
                <a:ea typeface="Eudoxus Sans" pitchFamily="34" charset="-122"/>
                <a:cs typeface="Eudoxus Sans" pitchFamily="34" charset="-120"/>
              </a:rPr>
              <a:t>Develop an AI solution to represent knowledge and generate insights from structured datasets.</a:t>
            </a:r>
            <a:endParaRPr lang="en-US" sz="1772" dirty="0"/>
          </a:p>
        </p:txBody>
      </p:sp>
      <p:sp>
        <p:nvSpPr>
          <p:cNvPr id="19" name="Shape 15"/>
          <p:cNvSpPr/>
          <p:nvPr/>
        </p:nvSpPr>
        <p:spPr>
          <a:xfrm>
            <a:off x="7427714" y="4268153"/>
            <a:ext cx="6415088" cy="3066931"/>
          </a:xfrm>
          <a:prstGeom prst="roundRect">
            <a:avLst>
              <a:gd name="adj" fmla="val 3082"/>
            </a:avLst>
          </a:prstGeom>
          <a:solidFill>
            <a:srgbClr val="CCEEFF"/>
          </a:solidFill>
          <a:ln w="7620">
            <a:solidFill>
              <a:srgbClr val="B2D4E5"/>
            </a:solidFill>
            <a:prstDash val="solid"/>
          </a:ln>
        </p:spPr>
      </p:sp>
      <p:sp>
        <p:nvSpPr>
          <p:cNvPr id="20" name="Text 16"/>
          <p:cNvSpPr/>
          <p:nvPr/>
        </p:nvSpPr>
        <p:spPr>
          <a:xfrm>
            <a:off x="7660362" y="4500801"/>
            <a:ext cx="2813090" cy="351592"/>
          </a:xfrm>
          <a:prstGeom prst="rect">
            <a:avLst/>
          </a:prstGeom>
          <a:noFill/>
          <a:ln/>
        </p:spPr>
        <p:txBody>
          <a:bodyPr wrap="none" rtlCol="0" anchor="t"/>
          <a:lstStyle/>
          <a:p>
            <a:pPr indent="0" marL="0">
              <a:lnSpc>
                <a:spcPts val="2769"/>
              </a:lnSpc>
              <a:buNone/>
            </a:pPr>
            <a:r>
              <a:rPr lang="en-US" sz="2215" b="1" dirty="0">
                <a:solidFill>
                  <a:srgbClr val="272525"/>
                </a:solidFill>
                <a:latin typeface="p22-mackinac-pro" pitchFamily="34" charset="0"/>
                <a:ea typeface="p22-mackinac-pro" pitchFamily="34" charset="-122"/>
                <a:cs typeface="p22-mackinac-pro" pitchFamily="34" charset="-120"/>
              </a:rPr>
              <a:t>Task</a:t>
            </a:r>
            <a:endParaRPr lang="en-US" sz="2215" dirty="0"/>
          </a:p>
        </p:txBody>
      </p:sp>
      <p:sp>
        <p:nvSpPr>
          <p:cNvPr id="21" name="Text 17"/>
          <p:cNvSpPr/>
          <p:nvPr/>
        </p:nvSpPr>
        <p:spPr>
          <a:xfrm>
            <a:off x="8020407" y="4987409"/>
            <a:ext cx="5589746" cy="360045"/>
          </a:xfrm>
          <a:prstGeom prst="rect">
            <a:avLst/>
          </a:prstGeom>
          <a:noFill/>
          <a:ln/>
        </p:spPr>
        <p:txBody>
          <a:bodyPr wrap="none" rtlCol="0" anchor="t"/>
          <a:lstStyle/>
          <a:p>
            <a:pPr algn="l" marL="342900" indent="-342900">
              <a:lnSpc>
                <a:spcPts val="2835"/>
              </a:lnSpc>
              <a:buSzPct val="100000"/>
              <a:buFont typeface="+mj-lt"/>
              <a:buAutoNum type="arabicPeriod" startAt="1"/>
            </a:pPr>
            <a:r>
              <a:rPr lang="en-US" sz="1772" dirty="0">
                <a:solidFill>
                  <a:srgbClr val="272525"/>
                </a:solidFill>
                <a:latin typeface="Eudoxus Sans" pitchFamily="34" charset="0"/>
                <a:ea typeface="Eudoxus Sans" pitchFamily="34" charset="-122"/>
                <a:cs typeface="Eudoxus Sans" pitchFamily="34" charset="-120"/>
              </a:rPr>
              <a:t>Process structured datasets</a:t>
            </a:r>
            <a:endParaRPr lang="en-US" sz="1772" dirty="0"/>
          </a:p>
        </p:txBody>
      </p:sp>
      <p:sp>
        <p:nvSpPr>
          <p:cNvPr id="22" name="Text 18"/>
          <p:cNvSpPr/>
          <p:nvPr/>
        </p:nvSpPr>
        <p:spPr>
          <a:xfrm>
            <a:off x="8020407" y="5426154"/>
            <a:ext cx="5589746" cy="360045"/>
          </a:xfrm>
          <a:prstGeom prst="rect">
            <a:avLst/>
          </a:prstGeom>
          <a:noFill/>
          <a:ln/>
        </p:spPr>
        <p:txBody>
          <a:bodyPr wrap="none" rtlCol="0" anchor="t"/>
          <a:lstStyle/>
          <a:p>
            <a:pPr algn="l" marL="342900" indent="-342900">
              <a:lnSpc>
                <a:spcPts val="2835"/>
              </a:lnSpc>
              <a:buSzPct val="100000"/>
              <a:buFont typeface="+mj-lt"/>
              <a:buAutoNum type="arabicPeriod" startAt="2"/>
            </a:pPr>
            <a:r>
              <a:rPr lang="en-US" sz="1772" dirty="0">
                <a:solidFill>
                  <a:srgbClr val="272525"/>
                </a:solidFill>
                <a:latin typeface="Eudoxus Sans" pitchFamily="34" charset="0"/>
                <a:ea typeface="Eudoxus Sans" pitchFamily="34" charset="-122"/>
                <a:cs typeface="Eudoxus Sans" pitchFamily="34" charset="-120"/>
              </a:rPr>
              <a:t>Represent knowledge effectively</a:t>
            </a:r>
            <a:endParaRPr lang="en-US" sz="1772" dirty="0"/>
          </a:p>
        </p:txBody>
      </p:sp>
      <p:sp>
        <p:nvSpPr>
          <p:cNvPr id="23" name="Text 19"/>
          <p:cNvSpPr/>
          <p:nvPr/>
        </p:nvSpPr>
        <p:spPr>
          <a:xfrm>
            <a:off x="8020407" y="5864900"/>
            <a:ext cx="5589746" cy="360045"/>
          </a:xfrm>
          <a:prstGeom prst="rect">
            <a:avLst/>
          </a:prstGeom>
          <a:noFill/>
          <a:ln/>
        </p:spPr>
        <p:txBody>
          <a:bodyPr wrap="none" rtlCol="0" anchor="t"/>
          <a:lstStyle/>
          <a:p>
            <a:pPr algn="l" marL="342900" indent="-342900">
              <a:lnSpc>
                <a:spcPts val="2835"/>
              </a:lnSpc>
              <a:buSzPct val="100000"/>
              <a:buFont typeface="+mj-lt"/>
              <a:buAutoNum type="arabicPeriod" startAt="3"/>
            </a:pPr>
            <a:r>
              <a:rPr lang="en-US" sz="1772" dirty="0">
                <a:solidFill>
                  <a:srgbClr val="272525"/>
                </a:solidFill>
                <a:latin typeface="Eudoxus Sans" pitchFamily="34" charset="0"/>
                <a:ea typeface="Eudoxus Sans" pitchFamily="34" charset="-122"/>
                <a:cs typeface="Eudoxus Sans" pitchFamily="34" charset="-120"/>
              </a:rPr>
              <a:t>Identify patterns</a:t>
            </a:r>
            <a:endParaRPr lang="en-US" sz="1772" dirty="0"/>
          </a:p>
        </p:txBody>
      </p:sp>
      <p:sp>
        <p:nvSpPr>
          <p:cNvPr id="24" name="Text 20"/>
          <p:cNvSpPr/>
          <p:nvPr/>
        </p:nvSpPr>
        <p:spPr>
          <a:xfrm>
            <a:off x="8020407" y="6303645"/>
            <a:ext cx="5589746" cy="360045"/>
          </a:xfrm>
          <a:prstGeom prst="rect">
            <a:avLst/>
          </a:prstGeom>
          <a:noFill/>
          <a:ln/>
        </p:spPr>
        <p:txBody>
          <a:bodyPr wrap="none" rtlCol="0" anchor="t"/>
          <a:lstStyle/>
          <a:p>
            <a:pPr algn="l" marL="342900" indent="-342900">
              <a:lnSpc>
                <a:spcPts val="2835"/>
              </a:lnSpc>
              <a:buSzPct val="100000"/>
              <a:buFont typeface="+mj-lt"/>
              <a:buAutoNum type="arabicPeriod" startAt="4"/>
            </a:pPr>
            <a:r>
              <a:rPr lang="en-US" sz="1772" dirty="0">
                <a:solidFill>
                  <a:srgbClr val="272525"/>
                </a:solidFill>
                <a:latin typeface="Eudoxus Sans" pitchFamily="34" charset="0"/>
                <a:ea typeface="Eudoxus Sans" pitchFamily="34" charset="-122"/>
                <a:cs typeface="Eudoxus Sans" pitchFamily="34" charset="-120"/>
              </a:rPr>
              <a:t>Generate meaningful insights</a:t>
            </a:r>
            <a:endParaRPr lang="en-US" sz="1772" dirty="0"/>
          </a:p>
        </p:txBody>
      </p:sp>
      <p:sp>
        <p:nvSpPr>
          <p:cNvPr id="25" name="Text 21"/>
          <p:cNvSpPr/>
          <p:nvPr/>
        </p:nvSpPr>
        <p:spPr>
          <a:xfrm>
            <a:off x="8020407" y="6742390"/>
            <a:ext cx="5589746" cy="360045"/>
          </a:xfrm>
          <a:prstGeom prst="rect">
            <a:avLst/>
          </a:prstGeom>
          <a:noFill/>
          <a:ln/>
        </p:spPr>
        <p:txBody>
          <a:bodyPr wrap="none" rtlCol="0" anchor="t"/>
          <a:lstStyle/>
          <a:p>
            <a:pPr algn="l" marL="342900" indent="-342900">
              <a:lnSpc>
                <a:spcPts val="2835"/>
              </a:lnSpc>
              <a:buSzPct val="100000"/>
              <a:buFont typeface="+mj-lt"/>
              <a:buAutoNum type="arabicPeriod" startAt="5"/>
            </a:pPr>
            <a:r>
              <a:rPr lang="en-US" sz="1772" dirty="0">
                <a:solidFill>
                  <a:srgbClr val="272525"/>
                </a:solidFill>
                <a:latin typeface="Eudoxus Sans" pitchFamily="34" charset="0"/>
                <a:ea typeface="Eudoxus Sans" pitchFamily="34" charset="-122"/>
                <a:cs typeface="Eudoxus Sans" pitchFamily="34" charset="-120"/>
              </a:rPr>
              <a:t>Aid in decision-making processes</a:t>
            </a:r>
            <a:endParaRPr lang="en-US" sz="1772" dirty="0"/>
          </a:p>
        </p:txBody>
      </p:sp>
      <p:pic>
        <p:nvPicPr>
          <p:cNvPr id="2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pic>
        <p:nvPicPr>
          <p:cNvPr id="5" name="Image 2" descr="preencoded.png">    </p:cNvPr>
          <p:cNvPicPr>
            <a:picLocks noChangeAspect="1"/>
          </p:cNvPicPr>
          <p:nvPr/>
        </p:nvPicPr>
        <p:blipFill>
          <a:blip r:embed="rId3"/>
          <a:stretch>
            <a:fillRect/>
          </a:stretch>
        </p:blipFill>
        <p:spPr>
          <a:xfrm>
            <a:off x="281226" y="3124319"/>
            <a:ext cx="3095030" cy="1980843"/>
          </a:xfrm>
          <a:prstGeom prst="rect">
            <a:avLst/>
          </a:prstGeom>
        </p:spPr>
      </p:pic>
      <p:sp>
        <p:nvSpPr>
          <p:cNvPr id="6" name="Text 1"/>
          <p:cNvSpPr/>
          <p:nvPr/>
        </p:nvSpPr>
        <p:spPr>
          <a:xfrm>
            <a:off x="4445198" y="925235"/>
            <a:ext cx="8943856" cy="703302"/>
          </a:xfrm>
          <a:prstGeom prst="rect">
            <a:avLst/>
          </a:prstGeom>
          <a:noFill/>
          <a:ln/>
        </p:spPr>
        <p:txBody>
          <a:bodyPr wrap="none" rtlCol="0" anchor="t"/>
          <a:lstStyle/>
          <a:p>
            <a:pPr indent="0" marL="0">
              <a:lnSpc>
                <a:spcPts val="5538"/>
              </a:lnSpc>
              <a:buNone/>
            </a:pPr>
            <a:r>
              <a:rPr lang="en-US" sz="4430" b="1" dirty="0">
                <a:solidFill>
                  <a:srgbClr val="000000"/>
                </a:solidFill>
                <a:latin typeface="p22-mackinac-pro" pitchFamily="34" charset="0"/>
                <a:ea typeface="p22-mackinac-pro" pitchFamily="34" charset="-122"/>
                <a:cs typeface="p22-mackinac-pro" pitchFamily="34" charset="-120"/>
              </a:rPr>
              <a:t>Unique Features of the Solution:</a:t>
            </a:r>
            <a:endParaRPr lang="en-US" sz="4430" dirty="0"/>
          </a:p>
        </p:txBody>
      </p:sp>
      <p:sp>
        <p:nvSpPr>
          <p:cNvPr id="7" name="Shape 2"/>
          <p:cNvSpPr/>
          <p:nvPr/>
        </p:nvSpPr>
        <p:spPr>
          <a:xfrm>
            <a:off x="4445198" y="2219206"/>
            <a:ext cx="506373" cy="506373"/>
          </a:xfrm>
          <a:prstGeom prst="roundRect">
            <a:avLst>
              <a:gd name="adj" fmla="val 18667"/>
            </a:avLst>
          </a:prstGeom>
          <a:solidFill>
            <a:srgbClr val="CCEEFF"/>
          </a:solidFill>
          <a:ln w="7620">
            <a:solidFill>
              <a:srgbClr val="B2D4E5"/>
            </a:solidFill>
            <a:prstDash val="solid"/>
          </a:ln>
        </p:spPr>
      </p:sp>
      <p:sp>
        <p:nvSpPr>
          <p:cNvPr id="8" name="Text 3"/>
          <p:cNvSpPr/>
          <p:nvPr/>
        </p:nvSpPr>
        <p:spPr>
          <a:xfrm>
            <a:off x="4629745" y="2303621"/>
            <a:ext cx="137160" cy="337542"/>
          </a:xfrm>
          <a:prstGeom prst="rect">
            <a:avLst/>
          </a:prstGeom>
          <a:noFill/>
          <a:ln/>
        </p:spPr>
        <p:txBody>
          <a:bodyPr wrap="none" rtlCol="0" anchor="t"/>
          <a:lstStyle/>
          <a:p>
            <a:pPr algn="ctr" indent="0" marL="0">
              <a:lnSpc>
                <a:spcPts val="2658"/>
              </a:lnSpc>
              <a:buNone/>
            </a:pPr>
            <a:r>
              <a:rPr lang="en-US" sz="2658" b="1" dirty="0">
                <a:solidFill>
                  <a:srgbClr val="272525"/>
                </a:solidFill>
                <a:latin typeface="p22-mackinac-pro" pitchFamily="34" charset="0"/>
                <a:ea typeface="p22-mackinac-pro" pitchFamily="34" charset="-122"/>
                <a:cs typeface="p22-mackinac-pro" pitchFamily="34" charset="-120"/>
              </a:rPr>
              <a:t>1</a:t>
            </a:r>
            <a:endParaRPr lang="en-US" sz="2658" dirty="0"/>
          </a:p>
        </p:txBody>
      </p:sp>
      <p:sp>
        <p:nvSpPr>
          <p:cNvPr id="9" name="Text 4"/>
          <p:cNvSpPr/>
          <p:nvPr/>
        </p:nvSpPr>
        <p:spPr>
          <a:xfrm>
            <a:off x="5176599" y="2219206"/>
            <a:ext cx="8666202" cy="360045"/>
          </a:xfrm>
          <a:prstGeom prst="rect">
            <a:avLst/>
          </a:prstGeom>
          <a:noFill/>
          <a:ln/>
        </p:spPr>
        <p:txBody>
          <a:bodyPr wrap="none" rtlCol="0" anchor="t"/>
          <a:lstStyle/>
          <a:p>
            <a:pPr indent="0" marL="0">
              <a:lnSpc>
                <a:spcPts val="2835"/>
              </a:lnSpc>
              <a:buNone/>
            </a:pPr>
            <a:endParaRPr lang="en-US" sz="1772" dirty="0"/>
          </a:p>
        </p:txBody>
      </p:sp>
      <p:sp>
        <p:nvSpPr>
          <p:cNvPr id="10" name="Text 5"/>
          <p:cNvSpPr/>
          <p:nvPr/>
        </p:nvSpPr>
        <p:spPr>
          <a:xfrm>
            <a:off x="5536644" y="2714268"/>
            <a:ext cx="8306157" cy="360045"/>
          </a:xfrm>
          <a:prstGeom prst="rect">
            <a:avLst/>
          </a:prstGeom>
          <a:noFill/>
          <a:ln/>
        </p:spPr>
        <p:txBody>
          <a:bodyPr wrap="none" rtlCol="0" anchor="t"/>
          <a:lstStyle/>
          <a:p>
            <a:pPr algn="l" marL="342900" indent="-342900">
              <a:lnSpc>
                <a:spcPts val="2835"/>
              </a:lnSpc>
              <a:buSzPct val="100000"/>
              <a:buChar char="•"/>
            </a:pPr>
            <a:r>
              <a:rPr lang="en-US" sz="1772" b="1" dirty="0">
                <a:solidFill>
                  <a:srgbClr val="272525"/>
                </a:solidFill>
                <a:latin typeface="Eudoxus Sans" pitchFamily="34" charset="0"/>
                <a:ea typeface="Eudoxus Sans" pitchFamily="34" charset="-122"/>
                <a:cs typeface="Eudoxus Sans" pitchFamily="34" charset="-120"/>
              </a:rPr>
              <a:t>Data-Driven Insights:</a:t>
            </a:r>
            <a:endParaRPr lang="en-US" sz="1772" dirty="0"/>
          </a:p>
        </p:txBody>
      </p:sp>
      <p:sp>
        <p:nvSpPr>
          <p:cNvPr id="11" name="Text 6"/>
          <p:cNvSpPr/>
          <p:nvPr/>
        </p:nvSpPr>
        <p:spPr>
          <a:xfrm>
            <a:off x="5896689" y="3153013"/>
            <a:ext cx="7946112" cy="360045"/>
          </a:xfrm>
          <a:prstGeom prst="rect">
            <a:avLst/>
          </a:prstGeom>
          <a:noFill/>
          <a:ln/>
        </p:spPr>
        <p:txBody>
          <a:bodyPr wrap="none" rtlCol="0" anchor="t"/>
          <a:lstStyle/>
          <a:p>
            <a:pPr algn="l" lvl="1" marL="6858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Extract meaningful insights from structured datasets.</a:t>
            </a:r>
            <a:endParaRPr lang="en-US" sz="1772" dirty="0"/>
          </a:p>
        </p:txBody>
      </p:sp>
      <p:sp>
        <p:nvSpPr>
          <p:cNvPr id="12" name="Text 7"/>
          <p:cNvSpPr/>
          <p:nvPr/>
        </p:nvSpPr>
        <p:spPr>
          <a:xfrm>
            <a:off x="5896689" y="3591758"/>
            <a:ext cx="7946112" cy="360045"/>
          </a:xfrm>
          <a:prstGeom prst="rect">
            <a:avLst/>
          </a:prstGeom>
          <a:noFill/>
          <a:ln/>
        </p:spPr>
        <p:txBody>
          <a:bodyPr wrap="none" rtlCol="0" anchor="t"/>
          <a:lstStyle/>
          <a:p>
            <a:pPr algn="l" lvl="1" marL="6858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Empower data-driven decision-making in international development.</a:t>
            </a:r>
            <a:endParaRPr lang="en-US" sz="1772" dirty="0"/>
          </a:p>
        </p:txBody>
      </p:sp>
      <p:sp>
        <p:nvSpPr>
          <p:cNvPr id="13" name="Text 8"/>
          <p:cNvSpPr/>
          <p:nvPr/>
        </p:nvSpPr>
        <p:spPr>
          <a:xfrm>
            <a:off x="5536644" y="4030504"/>
            <a:ext cx="8306157" cy="360045"/>
          </a:xfrm>
          <a:prstGeom prst="rect">
            <a:avLst/>
          </a:prstGeom>
          <a:noFill/>
          <a:ln/>
        </p:spPr>
        <p:txBody>
          <a:bodyPr wrap="none" rtlCol="0" anchor="t"/>
          <a:lstStyle/>
          <a:p>
            <a:pPr algn="l" marL="342900" indent="-342900">
              <a:lnSpc>
                <a:spcPts val="2835"/>
              </a:lnSpc>
              <a:buSzPct val="100000"/>
              <a:buChar char="•"/>
            </a:pPr>
            <a:r>
              <a:rPr lang="en-US" sz="1772" b="1" dirty="0">
                <a:solidFill>
                  <a:srgbClr val="272525"/>
                </a:solidFill>
                <a:latin typeface="Eudoxus Sans" pitchFamily="34" charset="0"/>
                <a:ea typeface="Eudoxus Sans" pitchFamily="34" charset="-122"/>
                <a:cs typeface="Eudoxus Sans" pitchFamily="34" charset="-120"/>
              </a:rPr>
              <a:t>Comprehensive Analysis:</a:t>
            </a:r>
            <a:endParaRPr lang="en-US" sz="1772" dirty="0"/>
          </a:p>
        </p:txBody>
      </p:sp>
      <p:sp>
        <p:nvSpPr>
          <p:cNvPr id="14" name="Text 9"/>
          <p:cNvSpPr/>
          <p:nvPr/>
        </p:nvSpPr>
        <p:spPr>
          <a:xfrm>
            <a:off x="5896689" y="4469249"/>
            <a:ext cx="7946112" cy="360045"/>
          </a:xfrm>
          <a:prstGeom prst="rect">
            <a:avLst/>
          </a:prstGeom>
          <a:noFill/>
          <a:ln/>
        </p:spPr>
        <p:txBody>
          <a:bodyPr wrap="none" rtlCol="0" anchor="t"/>
          <a:lstStyle/>
          <a:p>
            <a:pPr algn="l" lvl="1" marL="6858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Integrate various data types for a holistic understanding.</a:t>
            </a:r>
            <a:endParaRPr lang="en-US" sz="1772" dirty="0"/>
          </a:p>
        </p:txBody>
      </p:sp>
      <p:sp>
        <p:nvSpPr>
          <p:cNvPr id="15" name="Text 10"/>
          <p:cNvSpPr/>
          <p:nvPr/>
        </p:nvSpPr>
        <p:spPr>
          <a:xfrm>
            <a:off x="5896689" y="4907994"/>
            <a:ext cx="7946112" cy="720090"/>
          </a:xfrm>
          <a:prstGeom prst="rect">
            <a:avLst/>
          </a:prstGeom>
          <a:noFill/>
          <a:ln/>
        </p:spPr>
        <p:txBody>
          <a:bodyPr wrap="square" rtlCol="0" anchor="t"/>
          <a:lstStyle/>
          <a:p>
            <a:pPr algn="l" lvl="1" marL="6858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Analyze trends in loan disbursements, regional disparities, and loan performance.</a:t>
            </a:r>
            <a:endParaRPr lang="en-US" sz="1772" dirty="0"/>
          </a:p>
        </p:txBody>
      </p:sp>
      <p:sp>
        <p:nvSpPr>
          <p:cNvPr id="16" name="Text 11"/>
          <p:cNvSpPr/>
          <p:nvPr/>
        </p:nvSpPr>
        <p:spPr>
          <a:xfrm>
            <a:off x="5536644" y="5706785"/>
            <a:ext cx="8306157" cy="360045"/>
          </a:xfrm>
          <a:prstGeom prst="rect">
            <a:avLst/>
          </a:prstGeom>
          <a:noFill/>
          <a:ln/>
        </p:spPr>
        <p:txBody>
          <a:bodyPr wrap="none" rtlCol="0" anchor="t"/>
          <a:lstStyle/>
          <a:p>
            <a:pPr algn="l" marL="342900" indent="-342900">
              <a:lnSpc>
                <a:spcPts val="2835"/>
              </a:lnSpc>
              <a:buSzPct val="100000"/>
              <a:buChar char="•"/>
            </a:pPr>
            <a:r>
              <a:rPr lang="en-US" sz="1772" b="1" dirty="0">
                <a:solidFill>
                  <a:srgbClr val="272525"/>
                </a:solidFill>
                <a:latin typeface="Eudoxus Sans" pitchFamily="34" charset="0"/>
                <a:ea typeface="Eudoxus Sans" pitchFamily="34" charset="-122"/>
                <a:cs typeface="Eudoxus Sans" pitchFamily="34" charset="-120"/>
              </a:rPr>
              <a:t>Actionable Insights:</a:t>
            </a:r>
            <a:endParaRPr lang="en-US" sz="1772" dirty="0"/>
          </a:p>
        </p:txBody>
      </p:sp>
      <p:sp>
        <p:nvSpPr>
          <p:cNvPr id="17" name="Text 12"/>
          <p:cNvSpPr/>
          <p:nvPr/>
        </p:nvSpPr>
        <p:spPr>
          <a:xfrm>
            <a:off x="5896689" y="6145530"/>
            <a:ext cx="7946112" cy="360045"/>
          </a:xfrm>
          <a:prstGeom prst="rect">
            <a:avLst/>
          </a:prstGeom>
          <a:noFill/>
          <a:ln/>
        </p:spPr>
        <p:txBody>
          <a:bodyPr wrap="none" rtlCol="0" anchor="t"/>
          <a:lstStyle/>
          <a:p>
            <a:pPr algn="l" lvl="1" marL="6858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Translate patterns into actionable insights for stakeholders.</a:t>
            </a:r>
            <a:endParaRPr lang="en-US" sz="1772" dirty="0"/>
          </a:p>
        </p:txBody>
      </p:sp>
      <p:sp>
        <p:nvSpPr>
          <p:cNvPr id="18" name="Text 13"/>
          <p:cNvSpPr/>
          <p:nvPr/>
        </p:nvSpPr>
        <p:spPr>
          <a:xfrm>
            <a:off x="5896689" y="6584275"/>
            <a:ext cx="7946112" cy="720090"/>
          </a:xfrm>
          <a:prstGeom prst="rect">
            <a:avLst/>
          </a:prstGeom>
          <a:noFill/>
          <a:ln/>
        </p:spPr>
        <p:txBody>
          <a:bodyPr wrap="square" rtlCol="0" anchor="t"/>
          <a:lstStyle/>
          <a:p>
            <a:pPr algn="l" lvl="1" marL="6858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Enhance transparency, accountability, and strategic planning in development projects.</a:t>
            </a:r>
            <a:endParaRPr lang="en-US" sz="1772" dirty="0"/>
          </a:p>
        </p:txBody>
      </p:sp>
      <p:pic>
        <p:nvPicPr>
          <p:cNvPr id="1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69248"/>
          </a:xfrm>
          <a:prstGeom prst="rect">
            <a:avLst/>
          </a:prstGeom>
          <a:solidFill>
            <a:srgbClr val="FFFFFF">
              <a:alpha val="75000"/>
            </a:srgbClr>
          </a:solidFill>
          <a:ln/>
        </p:spPr>
      </p:sp>
      <p:sp>
        <p:nvSpPr>
          <p:cNvPr id="4" name="Text 1"/>
          <p:cNvSpPr/>
          <p:nvPr/>
        </p:nvSpPr>
        <p:spPr>
          <a:xfrm>
            <a:off x="787598" y="618887"/>
            <a:ext cx="6286143" cy="421838"/>
          </a:xfrm>
          <a:prstGeom prst="rect">
            <a:avLst/>
          </a:prstGeom>
          <a:noFill/>
          <a:ln/>
        </p:spPr>
        <p:txBody>
          <a:bodyPr wrap="none" rtlCol="0" anchor="t"/>
          <a:lstStyle/>
          <a:p>
            <a:pPr indent="0" marL="0">
              <a:lnSpc>
                <a:spcPts val="3323"/>
              </a:lnSpc>
              <a:buNone/>
            </a:pPr>
            <a:r>
              <a:rPr lang="en-US" sz="2658" b="1" dirty="0">
                <a:solidFill>
                  <a:srgbClr val="000000"/>
                </a:solidFill>
                <a:latin typeface="p22-mackinac-pro" pitchFamily="34" charset="0"/>
                <a:ea typeface="p22-mackinac-pro" pitchFamily="34" charset="-122"/>
                <a:cs typeface="p22-mackinac-pro" pitchFamily="34" charset="-120"/>
              </a:rPr>
              <a:t>Key Features of Our AI-Based Solution</a:t>
            </a:r>
            <a:endParaRPr lang="en-US" sz="2658" dirty="0"/>
          </a:p>
        </p:txBody>
      </p:sp>
      <p:sp>
        <p:nvSpPr>
          <p:cNvPr id="5" name="Text 2"/>
          <p:cNvSpPr/>
          <p:nvPr/>
        </p:nvSpPr>
        <p:spPr>
          <a:xfrm>
            <a:off x="787598" y="1265753"/>
            <a:ext cx="3095030" cy="351592"/>
          </a:xfrm>
          <a:prstGeom prst="rect">
            <a:avLst/>
          </a:prstGeom>
          <a:noFill/>
          <a:ln/>
        </p:spPr>
        <p:txBody>
          <a:bodyPr wrap="none" rtlCol="0" anchor="t"/>
          <a:lstStyle/>
          <a:p>
            <a:pPr indent="0" marL="0">
              <a:lnSpc>
                <a:spcPts val="2769"/>
              </a:lnSpc>
              <a:buNone/>
            </a:pPr>
            <a:r>
              <a:rPr lang="en-US" sz="2215" b="1" dirty="0">
                <a:solidFill>
                  <a:srgbClr val="000000"/>
                </a:solidFill>
                <a:latin typeface="p22-mackinac-pro" pitchFamily="34" charset="0"/>
                <a:ea typeface="p22-mackinac-pro" pitchFamily="34" charset="-122"/>
                <a:cs typeface="p22-mackinac-pro" pitchFamily="34" charset="-120"/>
              </a:rPr>
              <a:t>1. </a:t>
            </a:r>
            <a:pPr indent="0" marL="0">
              <a:lnSpc>
                <a:spcPts val="2769"/>
              </a:lnSpc>
              <a:buNone/>
            </a:pPr>
            <a:r>
              <a:rPr lang="en-US" sz="2215" b="1" dirty="0">
                <a:solidFill>
                  <a:srgbClr val="000000"/>
                </a:solidFill>
                <a:latin typeface="p22-mackinac-pro" pitchFamily="34" charset="0"/>
                <a:ea typeface="p22-mackinac-pro" pitchFamily="34" charset="-122"/>
                <a:cs typeface="p22-mackinac-pro" pitchFamily="34" charset="-120"/>
              </a:rPr>
              <a:t>Data-Driven Insights</a:t>
            </a:r>
            <a:endParaRPr lang="en-US" sz="2215" dirty="0"/>
          </a:p>
        </p:txBody>
      </p:sp>
      <p:sp>
        <p:nvSpPr>
          <p:cNvPr id="6" name="Text 3"/>
          <p:cNvSpPr/>
          <p:nvPr/>
        </p:nvSpPr>
        <p:spPr>
          <a:xfrm>
            <a:off x="1147643" y="1954887"/>
            <a:ext cx="12695158" cy="360045"/>
          </a:xfrm>
          <a:prstGeom prst="rect">
            <a:avLst/>
          </a:prstGeom>
          <a:noFill/>
          <a:ln/>
        </p:spPr>
        <p:txBody>
          <a:bodyPr wrap="none" rtlCol="0" anchor="t"/>
          <a:lstStyle/>
          <a:p>
            <a:pPr algn="l" marL="342900" indent="-342900">
              <a:lnSpc>
                <a:spcPts val="2835"/>
              </a:lnSpc>
              <a:buSzPct val="100000"/>
              <a:buChar char="•"/>
            </a:pPr>
            <a:r>
              <a:rPr lang="en-US" sz="1772" b="1" dirty="0">
                <a:solidFill>
                  <a:srgbClr val="272525"/>
                </a:solidFill>
                <a:latin typeface="Eudoxus Sans" pitchFamily="34" charset="0"/>
                <a:ea typeface="Eudoxus Sans" pitchFamily="34" charset="-122"/>
                <a:cs typeface="Eudoxus Sans" pitchFamily="34" charset="-120"/>
              </a:rPr>
              <a:t>Meaningful Insights Extraction:</a:t>
            </a:r>
            <a:endParaRPr lang="en-US" sz="1772" dirty="0"/>
          </a:p>
        </p:txBody>
      </p:sp>
      <p:sp>
        <p:nvSpPr>
          <p:cNvPr id="7" name="Text 4"/>
          <p:cNvSpPr/>
          <p:nvPr/>
        </p:nvSpPr>
        <p:spPr>
          <a:xfrm>
            <a:off x="1507688" y="2393633"/>
            <a:ext cx="12335113" cy="360045"/>
          </a:xfrm>
          <a:prstGeom prst="rect">
            <a:avLst/>
          </a:prstGeom>
          <a:noFill/>
          <a:ln/>
        </p:spPr>
        <p:txBody>
          <a:bodyPr wrap="none" rtlCol="0" anchor="t"/>
          <a:lstStyle/>
          <a:p>
            <a:pPr algn="l" lvl="1" marL="6858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Utilize AI to extract significant patterns and trends from complex datasets.</a:t>
            </a:r>
            <a:endParaRPr lang="en-US" sz="1772" dirty="0"/>
          </a:p>
        </p:txBody>
      </p:sp>
      <p:sp>
        <p:nvSpPr>
          <p:cNvPr id="8" name="Text 5"/>
          <p:cNvSpPr/>
          <p:nvPr/>
        </p:nvSpPr>
        <p:spPr>
          <a:xfrm>
            <a:off x="1507688" y="2832378"/>
            <a:ext cx="12335113" cy="360045"/>
          </a:xfrm>
          <a:prstGeom prst="rect">
            <a:avLst/>
          </a:prstGeom>
          <a:noFill/>
          <a:ln/>
        </p:spPr>
        <p:txBody>
          <a:bodyPr wrap="none" rtlCol="0" anchor="t"/>
          <a:lstStyle/>
          <a:p>
            <a:pPr algn="l" lvl="1" marL="6858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Empower data-driven decision-making.</a:t>
            </a:r>
            <a:endParaRPr lang="en-US" sz="1772" dirty="0"/>
          </a:p>
        </p:txBody>
      </p:sp>
      <p:sp>
        <p:nvSpPr>
          <p:cNvPr id="9" name="Text 6"/>
          <p:cNvSpPr/>
          <p:nvPr/>
        </p:nvSpPr>
        <p:spPr>
          <a:xfrm>
            <a:off x="1147643" y="3271123"/>
            <a:ext cx="12695158" cy="360045"/>
          </a:xfrm>
          <a:prstGeom prst="rect">
            <a:avLst/>
          </a:prstGeom>
          <a:noFill/>
          <a:ln/>
        </p:spPr>
        <p:txBody>
          <a:bodyPr wrap="none" rtlCol="0" anchor="t"/>
          <a:lstStyle/>
          <a:p>
            <a:pPr algn="l" marL="342900" indent="-342900">
              <a:lnSpc>
                <a:spcPts val="2835"/>
              </a:lnSpc>
              <a:buSzPct val="100000"/>
              <a:buChar char="•"/>
            </a:pPr>
            <a:r>
              <a:rPr lang="en-US" sz="1772" b="1" dirty="0">
                <a:solidFill>
                  <a:srgbClr val="272525"/>
                </a:solidFill>
                <a:latin typeface="Eudoxus Sans" pitchFamily="34" charset="0"/>
                <a:ea typeface="Eudoxus Sans" pitchFamily="34" charset="-122"/>
                <a:cs typeface="Eudoxus Sans" pitchFamily="34" charset="-120"/>
              </a:rPr>
              <a:t>Actionable Intelligence:</a:t>
            </a:r>
            <a:endParaRPr lang="en-US" sz="1772" dirty="0"/>
          </a:p>
        </p:txBody>
      </p:sp>
      <p:sp>
        <p:nvSpPr>
          <p:cNvPr id="10" name="Text 7"/>
          <p:cNvSpPr/>
          <p:nvPr/>
        </p:nvSpPr>
        <p:spPr>
          <a:xfrm>
            <a:off x="1507688" y="3709868"/>
            <a:ext cx="12335113" cy="360045"/>
          </a:xfrm>
          <a:prstGeom prst="rect">
            <a:avLst/>
          </a:prstGeom>
          <a:noFill/>
          <a:ln/>
        </p:spPr>
        <p:txBody>
          <a:bodyPr wrap="none" rtlCol="0" anchor="t"/>
          <a:lstStyle/>
          <a:p>
            <a:pPr algn="l" lvl="1" marL="6858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Provide stakeholders with actionable insights for strategic planning.</a:t>
            </a:r>
            <a:endParaRPr lang="en-US" sz="1772" dirty="0"/>
          </a:p>
        </p:txBody>
      </p:sp>
      <p:sp>
        <p:nvSpPr>
          <p:cNvPr id="11" name="Text 8"/>
          <p:cNvSpPr/>
          <p:nvPr/>
        </p:nvSpPr>
        <p:spPr>
          <a:xfrm>
            <a:off x="787598" y="4407456"/>
            <a:ext cx="3678912" cy="351592"/>
          </a:xfrm>
          <a:prstGeom prst="rect">
            <a:avLst/>
          </a:prstGeom>
          <a:noFill/>
          <a:ln/>
        </p:spPr>
        <p:txBody>
          <a:bodyPr wrap="none" rtlCol="0" anchor="t"/>
          <a:lstStyle/>
          <a:p>
            <a:pPr indent="0" marL="0">
              <a:lnSpc>
                <a:spcPts val="2769"/>
              </a:lnSpc>
              <a:buNone/>
            </a:pPr>
            <a:r>
              <a:rPr lang="en-US" sz="2215" b="1" dirty="0">
                <a:solidFill>
                  <a:srgbClr val="000000"/>
                </a:solidFill>
                <a:latin typeface="p22-mackinac-pro" pitchFamily="34" charset="0"/>
                <a:ea typeface="p22-mackinac-pro" pitchFamily="34" charset="-122"/>
                <a:cs typeface="p22-mackinac-pro" pitchFamily="34" charset="-120"/>
              </a:rPr>
              <a:t>2. </a:t>
            </a:r>
            <a:pPr indent="0" marL="0">
              <a:lnSpc>
                <a:spcPts val="2769"/>
              </a:lnSpc>
              <a:buNone/>
            </a:pPr>
            <a:r>
              <a:rPr lang="en-US" sz="2215" b="1" dirty="0">
                <a:solidFill>
                  <a:srgbClr val="000000"/>
                </a:solidFill>
                <a:latin typeface="p22-mackinac-pro" pitchFamily="34" charset="0"/>
                <a:ea typeface="p22-mackinac-pro" pitchFamily="34" charset="-122"/>
                <a:cs typeface="p22-mackinac-pro" pitchFamily="34" charset="-120"/>
              </a:rPr>
              <a:t>Comprehensive Analysis</a:t>
            </a:r>
            <a:endParaRPr lang="en-US" sz="2215" dirty="0"/>
          </a:p>
        </p:txBody>
      </p:sp>
      <p:sp>
        <p:nvSpPr>
          <p:cNvPr id="12" name="Text 9"/>
          <p:cNvSpPr/>
          <p:nvPr/>
        </p:nvSpPr>
        <p:spPr>
          <a:xfrm>
            <a:off x="1147643" y="5096589"/>
            <a:ext cx="12695158" cy="360045"/>
          </a:xfrm>
          <a:prstGeom prst="rect">
            <a:avLst/>
          </a:prstGeom>
          <a:noFill/>
          <a:ln/>
        </p:spPr>
        <p:txBody>
          <a:bodyPr wrap="none" rtlCol="0" anchor="t"/>
          <a:lstStyle/>
          <a:p>
            <a:pPr algn="l" marL="342900" indent="-342900">
              <a:lnSpc>
                <a:spcPts val="2835"/>
              </a:lnSpc>
              <a:buSzPct val="100000"/>
              <a:buChar char="•"/>
            </a:pPr>
            <a:r>
              <a:rPr lang="en-US" sz="1772" b="1" dirty="0">
                <a:solidFill>
                  <a:srgbClr val="272525"/>
                </a:solidFill>
                <a:latin typeface="Eudoxus Sans" pitchFamily="34" charset="0"/>
                <a:ea typeface="Eudoxus Sans" pitchFamily="34" charset="-122"/>
                <a:cs typeface="Eudoxus Sans" pitchFamily="34" charset="-120"/>
              </a:rPr>
              <a:t>Multi-Modal Data Integration:</a:t>
            </a:r>
            <a:endParaRPr lang="en-US" sz="1772" dirty="0"/>
          </a:p>
        </p:txBody>
      </p:sp>
      <p:sp>
        <p:nvSpPr>
          <p:cNvPr id="13" name="Text 10"/>
          <p:cNvSpPr/>
          <p:nvPr/>
        </p:nvSpPr>
        <p:spPr>
          <a:xfrm>
            <a:off x="1507688" y="5535335"/>
            <a:ext cx="12335113" cy="360045"/>
          </a:xfrm>
          <a:prstGeom prst="rect">
            <a:avLst/>
          </a:prstGeom>
          <a:noFill/>
          <a:ln/>
        </p:spPr>
        <p:txBody>
          <a:bodyPr wrap="none" rtlCol="0" anchor="t"/>
          <a:lstStyle/>
          <a:p>
            <a:pPr algn="l" lvl="1" marL="6858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Combine various data types for a holistic analysis.</a:t>
            </a:r>
            <a:endParaRPr lang="en-US" sz="1772" dirty="0"/>
          </a:p>
        </p:txBody>
      </p:sp>
      <p:sp>
        <p:nvSpPr>
          <p:cNvPr id="14" name="Text 11"/>
          <p:cNvSpPr/>
          <p:nvPr/>
        </p:nvSpPr>
        <p:spPr>
          <a:xfrm>
            <a:off x="1147643" y="5974080"/>
            <a:ext cx="12695158" cy="360045"/>
          </a:xfrm>
          <a:prstGeom prst="rect">
            <a:avLst/>
          </a:prstGeom>
          <a:noFill/>
          <a:ln/>
        </p:spPr>
        <p:txBody>
          <a:bodyPr wrap="none" rtlCol="0" anchor="t"/>
          <a:lstStyle/>
          <a:p>
            <a:pPr algn="l" marL="342900" indent="-342900">
              <a:lnSpc>
                <a:spcPts val="2835"/>
              </a:lnSpc>
              <a:buSzPct val="100000"/>
              <a:buChar char="•"/>
            </a:pPr>
            <a:r>
              <a:rPr lang="en-US" sz="1772" b="1" dirty="0">
                <a:solidFill>
                  <a:srgbClr val="272525"/>
                </a:solidFill>
                <a:latin typeface="Eudoxus Sans" pitchFamily="34" charset="0"/>
                <a:ea typeface="Eudoxus Sans" pitchFamily="34" charset="-122"/>
                <a:cs typeface="Eudoxus Sans" pitchFamily="34" charset="-120"/>
              </a:rPr>
              <a:t>Trend Analysis:</a:t>
            </a:r>
            <a:endParaRPr lang="en-US" sz="1772" dirty="0"/>
          </a:p>
        </p:txBody>
      </p:sp>
      <p:sp>
        <p:nvSpPr>
          <p:cNvPr id="15" name="Text 12"/>
          <p:cNvSpPr/>
          <p:nvPr/>
        </p:nvSpPr>
        <p:spPr>
          <a:xfrm>
            <a:off x="1507688" y="6412825"/>
            <a:ext cx="12335113" cy="360045"/>
          </a:xfrm>
          <a:prstGeom prst="rect">
            <a:avLst/>
          </a:prstGeom>
          <a:noFill/>
          <a:ln/>
        </p:spPr>
        <p:txBody>
          <a:bodyPr wrap="none" rtlCol="0" anchor="t"/>
          <a:lstStyle/>
          <a:p>
            <a:pPr algn="l" lvl="1" marL="6858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Analyze historical loan disbursements, regional disparities, and loan performance.</a:t>
            </a:r>
            <a:endParaRPr lang="en-US" sz="1772" dirty="0"/>
          </a:p>
        </p:txBody>
      </p:sp>
      <p:sp>
        <p:nvSpPr>
          <p:cNvPr id="16" name="Text 13"/>
          <p:cNvSpPr/>
          <p:nvPr/>
        </p:nvSpPr>
        <p:spPr>
          <a:xfrm>
            <a:off x="1147643" y="6851571"/>
            <a:ext cx="12695158" cy="360045"/>
          </a:xfrm>
          <a:prstGeom prst="rect">
            <a:avLst/>
          </a:prstGeom>
          <a:noFill/>
          <a:ln/>
        </p:spPr>
        <p:txBody>
          <a:bodyPr wrap="none" rtlCol="0" anchor="t"/>
          <a:lstStyle/>
          <a:p>
            <a:pPr algn="l" marL="342900" indent="-342900">
              <a:lnSpc>
                <a:spcPts val="2835"/>
              </a:lnSpc>
              <a:buSzPct val="100000"/>
              <a:buChar char="•"/>
            </a:pPr>
            <a:r>
              <a:rPr lang="en-US" sz="1772" b="1" dirty="0">
                <a:solidFill>
                  <a:srgbClr val="272525"/>
                </a:solidFill>
                <a:latin typeface="Eudoxus Sans" pitchFamily="34" charset="0"/>
                <a:ea typeface="Eudoxus Sans" pitchFamily="34" charset="-122"/>
                <a:cs typeface="Eudoxus Sans" pitchFamily="34" charset="-120"/>
              </a:rPr>
              <a:t>Pattern Identification:</a:t>
            </a:r>
            <a:endParaRPr lang="en-US" sz="1772" dirty="0"/>
          </a:p>
        </p:txBody>
      </p:sp>
      <p:sp>
        <p:nvSpPr>
          <p:cNvPr id="17" name="Text 14"/>
          <p:cNvSpPr/>
          <p:nvPr/>
        </p:nvSpPr>
        <p:spPr>
          <a:xfrm>
            <a:off x="1507688" y="7290316"/>
            <a:ext cx="12335113" cy="360045"/>
          </a:xfrm>
          <a:prstGeom prst="rect">
            <a:avLst/>
          </a:prstGeom>
          <a:noFill/>
          <a:ln/>
        </p:spPr>
        <p:txBody>
          <a:bodyPr wrap="none" rtlCol="0" anchor="t"/>
          <a:lstStyle/>
          <a:p>
            <a:pPr algn="l" lvl="1" marL="6858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Identify relationships and group similar loan activities.</a:t>
            </a:r>
            <a:endParaRPr lang="en-US" sz="1772"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999107"/>
          </a:xfrm>
          <a:prstGeom prst="rect">
            <a:avLst/>
          </a:prstGeom>
          <a:solidFill>
            <a:srgbClr val="FFFFFF">
              <a:alpha val="75000"/>
            </a:srgbClr>
          </a:solidFill>
          <a:ln/>
        </p:spPr>
      </p:sp>
      <p:sp>
        <p:nvSpPr>
          <p:cNvPr id="4" name="Text 1"/>
          <p:cNvSpPr/>
          <p:nvPr/>
        </p:nvSpPr>
        <p:spPr>
          <a:xfrm>
            <a:off x="787598" y="618887"/>
            <a:ext cx="5477589" cy="351592"/>
          </a:xfrm>
          <a:prstGeom prst="rect">
            <a:avLst/>
          </a:prstGeom>
          <a:noFill/>
          <a:ln/>
        </p:spPr>
        <p:txBody>
          <a:bodyPr wrap="none" rtlCol="0" anchor="t"/>
          <a:lstStyle/>
          <a:p>
            <a:pPr indent="0" marL="0">
              <a:lnSpc>
                <a:spcPts val="2769"/>
              </a:lnSpc>
              <a:buNone/>
            </a:pPr>
            <a:r>
              <a:rPr lang="en-US" sz="2215" b="1" dirty="0">
                <a:solidFill>
                  <a:srgbClr val="000000"/>
                </a:solidFill>
                <a:latin typeface="p22-mackinac-pro" pitchFamily="34" charset="0"/>
                <a:ea typeface="p22-mackinac-pro" pitchFamily="34" charset="-122"/>
                <a:cs typeface="p22-mackinac-pro" pitchFamily="34" charset="-120"/>
              </a:rPr>
              <a:t>3. </a:t>
            </a:r>
            <a:pPr indent="0" marL="0">
              <a:lnSpc>
                <a:spcPts val="2769"/>
              </a:lnSpc>
              <a:buNone/>
            </a:pPr>
            <a:r>
              <a:rPr lang="en-US" sz="2215" b="1" dirty="0">
                <a:solidFill>
                  <a:srgbClr val="000000"/>
                </a:solidFill>
                <a:latin typeface="p22-mackinac-pro" pitchFamily="34" charset="0"/>
                <a:ea typeface="p22-mackinac-pro" pitchFamily="34" charset="-122"/>
                <a:cs typeface="p22-mackinac-pro" pitchFamily="34" charset="-120"/>
              </a:rPr>
              <a:t>Advanced Knowledge Representation</a:t>
            </a:r>
            <a:endParaRPr lang="en-US" sz="2215" dirty="0"/>
          </a:p>
        </p:txBody>
      </p:sp>
      <p:sp>
        <p:nvSpPr>
          <p:cNvPr id="5" name="Text 2"/>
          <p:cNvSpPr/>
          <p:nvPr/>
        </p:nvSpPr>
        <p:spPr>
          <a:xfrm>
            <a:off x="1147643" y="1420535"/>
            <a:ext cx="12695158" cy="360045"/>
          </a:xfrm>
          <a:prstGeom prst="rect">
            <a:avLst/>
          </a:prstGeom>
          <a:noFill/>
          <a:ln/>
        </p:spPr>
        <p:txBody>
          <a:bodyPr wrap="none" rtlCol="0" anchor="t"/>
          <a:lstStyle/>
          <a:p>
            <a:pPr algn="l" marL="342900" indent="-342900">
              <a:lnSpc>
                <a:spcPts val="2835"/>
              </a:lnSpc>
              <a:buSzPct val="100000"/>
              <a:buChar char="•"/>
            </a:pPr>
            <a:r>
              <a:rPr lang="en-US" sz="1772" b="1" dirty="0">
                <a:solidFill>
                  <a:srgbClr val="272525"/>
                </a:solidFill>
                <a:latin typeface="Eudoxus Sans" pitchFamily="34" charset="0"/>
                <a:ea typeface="Eudoxus Sans" pitchFamily="34" charset="-122"/>
                <a:cs typeface="Eudoxus Sans" pitchFamily="34" charset="-120"/>
              </a:rPr>
              <a:t>Techniques:</a:t>
            </a:r>
            <a:endParaRPr lang="en-US" sz="1772" dirty="0"/>
          </a:p>
        </p:txBody>
      </p:sp>
      <p:sp>
        <p:nvSpPr>
          <p:cNvPr id="6" name="Text 3"/>
          <p:cNvSpPr/>
          <p:nvPr/>
        </p:nvSpPr>
        <p:spPr>
          <a:xfrm>
            <a:off x="1507688" y="1859280"/>
            <a:ext cx="12335113" cy="360045"/>
          </a:xfrm>
          <a:prstGeom prst="rect">
            <a:avLst/>
          </a:prstGeom>
          <a:noFill/>
          <a:ln/>
        </p:spPr>
        <p:txBody>
          <a:bodyPr wrap="none" rtlCol="0" anchor="t"/>
          <a:lstStyle/>
          <a:p>
            <a:pPr algn="l" lvl="1" marL="6858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Employ advanced techniques for effective knowledge representation.</a:t>
            </a:r>
            <a:endParaRPr lang="en-US" sz="1772" dirty="0"/>
          </a:p>
        </p:txBody>
      </p:sp>
      <p:sp>
        <p:nvSpPr>
          <p:cNvPr id="7" name="Text 4"/>
          <p:cNvSpPr/>
          <p:nvPr/>
        </p:nvSpPr>
        <p:spPr>
          <a:xfrm>
            <a:off x="1147643" y="2298025"/>
            <a:ext cx="12695158" cy="360045"/>
          </a:xfrm>
          <a:prstGeom prst="rect">
            <a:avLst/>
          </a:prstGeom>
          <a:noFill/>
          <a:ln/>
        </p:spPr>
        <p:txBody>
          <a:bodyPr wrap="none" rtlCol="0" anchor="t"/>
          <a:lstStyle/>
          <a:p>
            <a:pPr algn="l" marL="342900" indent="-342900">
              <a:lnSpc>
                <a:spcPts val="2835"/>
              </a:lnSpc>
              <a:buSzPct val="100000"/>
              <a:buChar char="•"/>
            </a:pPr>
            <a:r>
              <a:rPr lang="en-US" sz="1772" b="1" dirty="0">
                <a:solidFill>
                  <a:srgbClr val="272525"/>
                </a:solidFill>
                <a:latin typeface="Eudoxus Sans" pitchFamily="34" charset="0"/>
                <a:ea typeface="Eudoxus Sans" pitchFamily="34" charset="-122"/>
                <a:cs typeface="Eudoxus Sans" pitchFamily="34" charset="-120"/>
              </a:rPr>
              <a:t>Interpretability:</a:t>
            </a:r>
            <a:endParaRPr lang="en-US" sz="1772" dirty="0"/>
          </a:p>
        </p:txBody>
      </p:sp>
      <p:sp>
        <p:nvSpPr>
          <p:cNvPr id="8" name="Text 5"/>
          <p:cNvSpPr/>
          <p:nvPr/>
        </p:nvSpPr>
        <p:spPr>
          <a:xfrm>
            <a:off x="1507688" y="2736771"/>
            <a:ext cx="12335113" cy="360045"/>
          </a:xfrm>
          <a:prstGeom prst="rect">
            <a:avLst/>
          </a:prstGeom>
          <a:noFill/>
          <a:ln/>
        </p:spPr>
        <p:txBody>
          <a:bodyPr wrap="none" rtlCol="0" anchor="t"/>
          <a:lstStyle/>
          <a:p>
            <a:pPr algn="l" lvl="1" marL="6858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Ensure insights are clear and interpretable for decision-makers.</a:t>
            </a:r>
            <a:endParaRPr lang="en-US" sz="1772" dirty="0"/>
          </a:p>
        </p:txBody>
      </p:sp>
      <p:sp>
        <p:nvSpPr>
          <p:cNvPr id="9" name="Text 6"/>
          <p:cNvSpPr/>
          <p:nvPr/>
        </p:nvSpPr>
        <p:spPr>
          <a:xfrm>
            <a:off x="787598" y="3434358"/>
            <a:ext cx="3818930" cy="351592"/>
          </a:xfrm>
          <a:prstGeom prst="rect">
            <a:avLst/>
          </a:prstGeom>
          <a:noFill/>
          <a:ln/>
        </p:spPr>
        <p:txBody>
          <a:bodyPr wrap="none" rtlCol="0" anchor="t"/>
          <a:lstStyle/>
          <a:p>
            <a:pPr indent="0" marL="0">
              <a:lnSpc>
                <a:spcPts val="2769"/>
              </a:lnSpc>
              <a:buNone/>
            </a:pPr>
            <a:r>
              <a:rPr lang="en-US" sz="2215" b="1" dirty="0">
                <a:solidFill>
                  <a:srgbClr val="000000"/>
                </a:solidFill>
                <a:latin typeface="p22-mackinac-pro" pitchFamily="34" charset="0"/>
                <a:ea typeface="p22-mackinac-pro" pitchFamily="34" charset="-122"/>
                <a:cs typeface="p22-mackinac-pro" pitchFamily="34" charset="-120"/>
              </a:rPr>
              <a:t>4. </a:t>
            </a:r>
            <a:pPr indent="0" marL="0">
              <a:lnSpc>
                <a:spcPts val="2769"/>
              </a:lnSpc>
              <a:buNone/>
            </a:pPr>
            <a:r>
              <a:rPr lang="en-US" sz="2215" b="1" dirty="0">
                <a:solidFill>
                  <a:srgbClr val="000000"/>
                </a:solidFill>
                <a:latin typeface="p22-mackinac-pro" pitchFamily="34" charset="0"/>
                <a:ea typeface="p22-mackinac-pro" pitchFamily="34" charset="-122"/>
                <a:cs typeface="p22-mackinac-pro" pitchFamily="34" charset="-120"/>
              </a:rPr>
              <a:t>Machine Learning Models</a:t>
            </a:r>
            <a:endParaRPr lang="en-US" sz="2215" dirty="0"/>
          </a:p>
        </p:txBody>
      </p:sp>
      <p:sp>
        <p:nvSpPr>
          <p:cNvPr id="10" name="Text 7"/>
          <p:cNvSpPr/>
          <p:nvPr/>
        </p:nvSpPr>
        <p:spPr>
          <a:xfrm>
            <a:off x="1147643" y="4123492"/>
            <a:ext cx="12695158" cy="360045"/>
          </a:xfrm>
          <a:prstGeom prst="rect">
            <a:avLst/>
          </a:prstGeom>
          <a:noFill/>
          <a:ln/>
        </p:spPr>
        <p:txBody>
          <a:bodyPr wrap="none" rtlCol="0" anchor="t"/>
          <a:lstStyle/>
          <a:p>
            <a:pPr algn="l" marL="342900" indent="-342900">
              <a:lnSpc>
                <a:spcPts val="2835"/>
              </a:lnSpc>
              <a:buSzPct val="100000"/>
              <a:buChar char="•"/>
            </a:pPr>
            <a:r>
              <a:rPr lang="en-US" sz="1772" b="1" dirty="0">
                <a:solidFill>
                  <a:srgbClr val="272525"/>
                </a:solidFill>
                <a:latin typeface="Eudoxus Sans" pitchFamily="34" charset="0"/>
                <a:ea typeface="Eudoxus Sans" pitchFamily="34" charset="-122"/>
                <a:cs typeface="Eudoxus Sans" pitchFamily="34" charset="-120"/>
              </a:rPr>
              <a:t>Decision Trees:</a:t>
            </a:r>
            <a:endParaRPr lang="en-US" sz="1772" dirty="0"/>
          </a:p>
        </p:txBody>
      </p:sp>
      <p:sp>
        <p:nvSpPr>
          <p:cNvPr id="11" name="Text 8"/>
          <p:cNvSpPr/>
          <p:nvPr/>
        </p:nvSpPr>
        <p:spPr>
          <a:xfrm>
            <a:off x="1507688" y="4562237"/>
            <a:ext cx="12335113" cy="360045"/>
          </a:xfrm>
          <a:prstGeom prst="rect">
            <a:avLst/>
          </a:prstGeom>
          <a:noFill/>
          <a:ln/>
        </p:spPr>
        <p:txBody>
          <a:bodyPr wrap="none" rtlCol="0" anchor="t"/>
          <a:lstStyle/>
          <a:p>
            <a:pPr algn="l" lvl="1" marL="6858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High accuracy classification tasks.</a:t>
            </a:r>
            <a:endParaRPr lang="en-US" sz="1772" dirty="0"/>
          </a:p>
        </p:txBody>
      </p:sp>
      <p:sp>
        <p:nvSpPr>
          <p:cNvPr id="12" name="Text 9"/>
          <p:cNvSpPr/>
          <p:nvPr/>
        </p:nvSpPr>
        <p:spPr>
          <a:xfrm>
            <a:off x="1147643" y="5000982"/>
            <a:ext cx="12695158" cy="360045"/>
          </a:xfrm>
          <a:prstGeom prst="rect">
            <a:avLst/>
          </a:prstGeom>
          <a:noFill/>
          <a:ln/>
        </p:spPr>
        <p:txBody>
          <a:bodyPr wrap="none" rtlCol="0" anchor="t"/>
          <a:lstStyle/>
          <a:p>
            <a:pPr algn="l" marL="342900" indent="-342900">
              <a:lnSpc>
                <a:spcPts val="2835"/>
              </a:lnSpc>
              <a:buSzPct val="100000"/>
              <a:buChar char="•"/>
            </a:pPr>
            <a:r>
              <a:rPr lang="en-US" sz="1772" b="1" dirty="0">
                <a:solidFill>
                  <a:srgbClr val="272525"/>
                </a:solidFill>
                <a:latin typeface="Eudoxus Sans" pitchFamily="34" charset="0"/>
                <a:ea typeface="Eudoxus Sans" pitchFamily="34" charset="-122"/>
                <a:cs typeface="Eudoxus Sans" pitchFamily="34" charset="-120"/>
              </a:rPr>
              <a:t>Regression Models:</a:t>
            </a:r>
            <a:endParaRPr lang="en-US" sz="1772" dirty="0"/>
          </a:p>
        </p:txBody>
      </p:sp>
      <p:sp>
        <p:nvSpPr>
          <p:cNvPr id="13" name="Text 10"/>
          <p:cNvSpPr/>
          <p:nvPr/>
        </p:nvSpPr>
        <p:spPr>
          <a:xfrm>
            <a:off x="1507688" y="5439728"/>
            <a:ext cx="12335113" cy="360045"/>
          </a:xfrm>
          <a:prstGeom prst="rect">
            <a:avLst/>
          </a:prstGeom>
          <a:noFill/>
          <a:ln/>
        </p:spPr>
        <p:txBody>
          <a:bodyPr wrap="none" rtlCol="0" anchor="t"/>
          <a:lstStyle/>
          <a:p>
            <a:pPr algn="l" lvl="1" marL="6858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Reliable predictions for financial metrics.</a:t>
            </a:r>
            <a:endParaRPr lang="en-US" sz="1772" dirty="0"/>
          </a:p>
        </p:txBody>
      </p:sp>
      <p:sp>
        <p:nvSpPr>
          <p:cNvPr id="14" name="Text 11"/>
          <p:cNvSpPr/>
          <p:nvPr/>
        </p:nvSpPr>
        <p:spPr>
          <a:xfrm>
            <a:off x="1147643" y="5878473"/>
            <a:ext cx="12695158" cy="360045"/>
          </a:xfrm>
          <a:prstGeom prst="rect">
            <a:avLst/>
          </a:prstGeom>
          <a:noFill/>
          <a:ln/>
        </p:spPr>
        <p:txBody>
          <a:bodyPr wrap="none" rtlCol="0" anchor="t"/>
          <a:lstStyle/>
          <a:p>
            <a:pPr algn="l" marL="342900" indent="-342900">
              <a:lnSpc>
                <a:spcPts val="2835"/>
              </a:lnSpc>
              <a:buSzPct val="100000"/>
              <a:buChar char="•"/>
            </a:pPr>
            <a:r>
              <a:rPr lang="en-US" sz="1772" b="1" dirty="0">
                <a:solidFill>
                  <a:srgbClr val="272525"/>
                </a:solidFill>
                <a:latin typeface="Eudoxus Sans" pitchFamily="34" charset="0"/>
                <a:ea typeface="Eudoxus Sans" pitchFamily="34" charset="-122"/>
                <a:cs typeface="Eudoxus Sans" pitchFamily="34" charset="-120"/>
              </a:rPr>
              <a:t>Clustering Algorithms:</a:t>
            </a:r>
            <a:endParaRPr lang="en-US" sz="1772" dirty="0"/>
          </a:p>
        </p:txBody>
      </p:sp>
      <p:sp>
        <p:nvSpPr>
          <p:cNvPr id="15" name="Text 12"/>
          <p:cNvSpPr/>
          <p:nvPr/>
        </p:nvSpPr>
        <p:spPr>
          <a:xfrm>
            <a:off x="1507688" y="6317218"/>
            <a:ext cx="12335113" cy="360045"/>
          </a:xfrm>
          <a:prstGeom prst="rect">
            <a:avLst/>
          </a:prstGeom>
          <a:noFill/>
          <a:ln/>
        </p:spPr>
        <p:txBody>
          <a:bodyPr wrap="none" rtlCol="0" anchor="t"/>
          <a:lstStyle/>
          <a:p>
            <a:pPr algn="l" lvl="1" marL="6858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Effective grouping of similar loan activities.</a:t>
            </a:r>
            <a:endParaRPr lang="en-US" sz="1772" dirty="0"/>
          </a:p>
        </p:txBody>
      </p:sp>
      <p:sp>
        <p:nvSpPr>
          <p:cNvPr id="16" name="Text 13"/>
          <p:cNvSpPr/>
          <p:nvPr/>
        </p:nvSpPr>
        <p:spPr>
          <a:xfrm>
            <a:off x="787598" y="7014805"/>
            <a:ext cx="4740473" cy="351592"/>
          </a:xfrm>
          <a:prstGeom prst="rect">
            <a:avLst/>
          </a:prstGeom>
          <a:noFill/>
          <a:ln/>
        </p:spPr>
        <p:txBody>
          <a:bodyPr wrap="none" rtlCol="0" anchor="t"/>
          <a:lstStyle/>
          <a:p>
            <a:pPr indent="0" marL="0">
              <a:lnSpc>
                <a:spcPts val="2769"/>
              </a:lnSpc>
              <a:buNone/>
            </a:pPr>
            <a:r>
              <a:rPr lang="en-US" sz="2215" b="1" dirty="0">
                <a:solidFill>
                  <a:srgbClr val="000000"/>
                </a:solidFill>
                <a:latin typeface="p22-mackinac-pro" pitchFamily="34" charset="0"/>
                <a:ea typeface="p22-mackinac-pro" pitchFamily="34" charset="-122"/>
                <a:cs typeface="p22-mackinac-pro" pitchFamily="34" charset="-120"/>
              </a:rPr>
              <a:t>5. </a:t>
            </a:r>
            <a:pPr indent="0" marL="0">
              <a:lnSpc>
                <a:spcPts val="2769"/>
              </a:lnSpc>
              <a:buNone/>
            </a:pPr>
            <a:r>
              <a:rPr lang="en-US" sz="2215" b="1" dirty="0">
                <a:solidFill>
                  <a:srgbClr val="000000"/>
                </a:solidFill>
                <a:latin typeface="p22-mackinac-pro" pitchFamily="34" charset="0"/>
                <a:ea typeface="p22-mackinac-pro" pitchFamily="34" charset="-122"/>
                <a:cs typeface="p22-mackinac-pro" pitchFamily="34" charset="-120"/>
              </a:rPr>
              <a:t>Visualization and Interpretation</a:t>
            </a:r>
            <a:endParaRPr lang="en-US" sz="2215" dirty="0"/>
          </a:p>
        </p:txBody>
      </p:sp>
      <p:sp>
        <p:nvSpPr>
          <p:cNvPr id="17" name="Text 14"/>
          <p:cNvSpPr/>
          <p:nvPr/>
        </p:nvSpPr>
        <p:spPr>
          <a:xfrm>
            <a:off x="1147643" y="7703939"/>
            <a:ext cx="12695158" cy="360045"/>
          </a:xfrm>
          <a:prstGeom prst="rect">
            <a:avLst/>
          </a:prstGeom>
          <a:noFill/>
          <a:ln/>
        </p:spPr>
        <p:txBody>
          <a:bodyPr wrap="none" rtlCol="0" anchor="t"/>
          <a:lstStyle/>
          <a:p>
            <a:pPr algn="l" marL="342900" indent="-342900">
              <a:lnSpc>
                <a:spcPts val="2835"/>
              </a:lnSpc>
              <a:buSzPct val="100000"/>
              <a:buChar char="•"/>
            </a:pPr>
            <a:r>
              <a:rPr lang="en-US" sz="1772" b="1" dirty="0">
                <a:solidFill>
                  <a:srgbClr val="272525"/>
                </a:solidFill>
                <a:latin typeface="Eudoxus Sans" pitchFamily="34" charset="0"/>
                <a:ea typeface="Eudoxus Sans" pitchFamily="34" charset="-122"/>
                <a:cs typeface="Eudoxus Sans" pitchFamily="34" charset="-120"/>
              </a:rPr>
              <a:t>Informative Visualizations:</a:t>
            </a:r>
            <a:endParaRPr lang="en-US" sz="1772" dirty="0"/>
          </a:p>
        </p:txBody>
      </p:sp>
      <p:sp>
        <p:nvSpPr>
          <p:cNvPr id="18" name="Text 15"/>
          <p:cNvSpPr/>
          <p:nvPr/>
        </p:nvSpPr>
        <p:spPr>
          <a:xfrm>
            <a:off x="1507688" y="8142684"/>
            <a:ext cx="12335113" cy="360045"/>
          </a:xfrm>
          <a:prstGeom prst="rect">
            <a:avLst/>
          </a:prstGeom>
          <a:noFill/>
          <a:ln/>
        </p:spPr>
        <p:txBody>
          <a:bodyPr wrap="none" rtlCol="0" anchor="t"/>
          <a:lstStyle/>
          <a:p>
            <a:pPr algn="l" lvl="1" marL="6858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Use seaborn and other libraries for clear data representations.</a:t>
            </a:r>
            <a:endParaRPr lang="en-US" sz="1772" dirty="0"/>
          </a:p>
        </p:txBody>
      </p:sp>
      <p:sp>
        <p:nvSpPr>
          <p:cNvPr id="19" name="Text 16"/>
          <p:cNvSpPr/>
          <p:nvPr/>
        </p:nvSpPr>
        <p:spPr>
          <a:xfrm>
            <a:off x="1147643" y="8581430"/>
            <a:ext cx="12695158" cy="360045"/>
          </a:xfrm>
          <a:prstGeom prst="rect">
            <a:avLst/>
          </a:prstGeom>
          <a:noFill/>
          <a:ln/>
        </p:spPr>
        <p:txBody>
          <a:bodyPr wrap="none" rtlCol="0" anchor="t"/>
          <a:lstStyle/>
          <a:p>
            <a:pPr algn="l" marL="342900" indent="-342900">
              <a:lnSpc>
                <a:spcPts val="2835"/>
              </a:lnSpc>
              <a:buSzPct val="100000"/>
              <a:buChar char="•"/>
            </a:pPr>
            <a:r>
              <a:rPr lang="en-US" sz="1772" b="1" dirty="0">
                <a:solidFill>
                  <a:srgbClr val="272525"/>
                </a:solidFill>
                <a:latin typeface="Eudoxus Sans" pitchFamily="34" charset="0"/>
                <a:ea typeface="Eudoxus Sans" pitchFamily="34" charset="-122"/>
                <a:cs typeface="Eudoxus Sans" pitchFamily="34" charset="-120"/>
              </a:rPr>
              <a:t>Enhanced Decision-Making:</a:t>
            </a:r>
            <a:endParaRPr lang="en-US" sz="1772" dirty="0"/>
          </a:p>
        </p:txBody>
      </p:sp>
      <p:sp>
        <p:nvSpPr>
          <p:cNvPr id="20" name="Text 17"/>
          <p:cNvSpPr/>
          <p:nvPr/>
        </p:nvSpPr>
        <p:spPr>
          <a:xfrm>
            <a:off x="1507688" y="9020175"/>
            <a:ext cx="12335113" cy="360045"/>
          </a:xfrm>
          <a:prstGeom prst="rect">
            <a:avLst/>
          </a:prstGeom>
          <a:noFill/>
          <a:ln/>
        </p:spPr>
        <p:txBody>
          <a:bodyPr wrap="none" rtlCol="0" anchor="t"/>
          <a:lstStyle/>
          <a:p>
            <a:pPr algn="l" lvl="1" marL="685800" indent="-342900">
              <a:lnSpc>
                <a:spcPts val="2835"/>
              </a:lnSpc>
              <a:buSzPct val="100000"/>
              <a:buChar char="•"/>
            </a:pPr>
            <a:r>
              <a:rPr lang="en-US" sz="1772" dirty="0">
                <a:solidFill>
                  <a:srgbClr val="272525"/>
                </a:solidFill>
                <a:latin typeface="Eudoxus Sans" pitchFamily="34" charset="0"/>
                <a:ea typeface="Eudoxus Sans" pitchFamily="34" charset="-122"/>
                <a:cs typeface="Eudoxus Sans" pitchFamily="34" charset="-120"/>
              </a:rPr>
              <a:t>Visualize complex data relationships to facilitate understanding and action.</a:t>
            </a:r>
            <a:endParaRPr lang="en-US" sz="1772"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0467380"/>
          </a:xfrm>
          <a:prstGeom prst="rect">
            <a:avLst/>
          </a:prstGeom>
          <a:solidFill>
            <a:srgbClr val="FFFFFF">
              <a:alpha val="75000"/>
            </a:srgbClr>
          </a:solidFill>
          <a:ln/>
        </p:spPr>
      </p:sp>
      <p:sp>
        <p:nvSpPr>
          <p:cNvPr id="4" name="Text 1"/>
          <p:cNvSpPr/>
          <p:nvPr/>
        </p:nvSpPr>
        <p:spPr>
          <a:xfrm>
            <a:off x="787598" y="618887"/>
            <a:ext cx="5626298" cy="703302"/>
          </a:xfrm>
          <a:prstGeom prst="rect">
            <a:avLst/>
          </a:prstGeom>
          <a:noFill/>
          <a:ln/>
        </p:spPr>
        <p:txBody>
          <a:bodyPr wrap="none" rtlCol="0" anchor="t"/>
          <a:lstStyle/>
          <a:p>
            <a:pPr indent="0" marL="0">
              <a:lnSpc>
                <a:spcPts val="5538"/>
              </a:lnSpc>
              <a:buNone/>
            </a:pPr>
            <a:r>
              <a:rPr lang="en-US" sz="4430" b="1" dirty="0">
                <a:solidFill>
                  <a:srgbClr val="000000"/>
                </a:solidFill>
                <a:latin typeface="p22-mackinac-pro" pitchFamily="34" charset="0"/>
                <a:ea typeface="p22-mackinac-pro" pitchFamily="34" charset="-122"/>
                <a:cs typeface="p22-mackinac-pro" pitchFamily="34" charset="-120"/>
              </a:rPr>
              <a:t>Process Flow</a:t>
            </a:r>
            <a:endParaRPr lang="en-US" sz="4430" dirty="0"/>
          </a:p>
        </p:txBody>
      </p:sp>
      <p:pic>
        <p:nvPicPr>
          <p:cNvPr id="5" name="Image 1" descr="preencoded.png">    </p:cNvPr>
          <p:cNvPicPr>
            <a:picLocks noChangeAspect="1"/>
          </p:cNvPicPr>
          <p:nvPr/>
        </p:nvPicPr>
        <p:blipFill>
          <a:blip r:embed="rId2"/>
          <a:stretch>
            <a:fillRect/>
          </a:stretch>
        </p:blipFill>
        <p:spPr>
          <a:xfrm>
            <a:off x="787598" y="1772245"/>
            <a:ext cx="4942523" cy="6236732"/>
          </a:xfrm>
          <a:prstGeom prst="rect">
            <a:avLst/>
          </a:prstGeom>
        </p:spPr>
      </p:pic>
      <p:sp>
        <p:nvSpPr>
          <p:cNvPr id="6" name="Text 2"/>
          <p:cNvSpPr/>
          <p:nvPr/>
        </p:nvSpPr>
        <p:spPr>
          <a:xfrm>
            <a:off x="787598" y="8262104"/>
            <a:ext cx="13055203" cy="360045"/>
          </a:xfrm>
          <a:prstGeom prst="rect">
            <a:avLst/>
          </a:prstGeom>
          <a:noFill/>
          <a:ln/>
        </p:spPr>
        <p:txBody>
          <a:bodyPr wrap="none" rtlCol="0" anchor="t"/>
          <a:lstStyle/>
          <a:p>
            <a:pPr algn="l" indent="0" marL="0">
              <a:lnSpc>
                <a:spcPts val="2835"/>
              </a:lnSpc>
              <a:buNone/>
            </a:pPr>
            <a:endParaRPr lang="en-US" sz="1772" dirty="0"/>
          </a:p>
        </p:txBody>
      </p:sp>
      <p:sp>
        <p:nvSpPr>
          <p:cNvPr id="7" name="Text 3"/>
          <p:cNvSpPr/>
          <p:nvPr/>
        </p:nvSpPr>
        <p:spPr>
          <a:xfrm>
            <a:off x="787598" y="8875276"/>
            <a:ext cx="13055203" cy="360045"/>
          </a:xfrm>
          <a:prstGeom prst="rect">
            <a:avLst/>
          </a:prstGeom>
          <a:noFill/>
          <a:ln/>
        </p:spPr>
        <p:txBody>
          <a:bodyPr wrap="none" rtlCol="0" anchor="t"/>
          <a:lstStyle/>
          <a:p>
            <a:pPr algn="l" indent="0" marL="0">
              <a:lnSpc>
                <a:spcPts val="2835"/>
              </a:lnSpc>
              <a:buNone/>
            </a:pPr>
            <a:endParaRPr lang="en-US" sz="1772" dirty="0"/>
          </a:p>
        </p:txBody>
      </p:sp>
      <p:sp>
        <p:nvSpPr>
          <p:cNvPr id="8" name="Text 4"/>
          <p:cNvSpPr/>
          <p:nvPr/>
        </p:nvSpPr>
        <p:spPr>
          <a:xfrm>
            <a:off x="787598" y="9488448"/>
            <a:ext cx="13055203" cy="360045"/>
          </a:xfrm>
          <a:prstGeom prst="rect">
            <a:avLst/>
          </a:prstGeom>
          <a:noFill/>
          <a:ln/>
        </p:spPr>
        <p:txBody>
          <a:bodyPr wrap="none" rtlCol="0" anchor="t"/>
          <a:lstStyle/>
          <a:p>
            <a:pPr indent="0" marL="0">
              <a:lnSpc>
                <a:spcPts val="2835"/>
              </a:lnSpc>
              <a:buNone/>
            </a:pPr>
            <a:endParaRPr lang="en-US" sz="1772"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787598" y="909399"/>
            <a:ext cx="5961578" cy="703302"/>
          </a:xfrm>
          <a:prstGeom prst="rect">
            <a:avLst/>
          </a:prstGeom>
          <a:noFill/>
          <a:ln/>
        </p:spPr>
        <p:txBody>
          <a:bodyPr wrap="none" rtlCol="0" anchor="t"/>
          <a:lstStyle/>
          <a:p>
            <a:pPr indent="0" marL="0">
              <a:lnSpc>
                <a:spcPts val="5538"/>
              </a:lnSpc>
              <a:buNone/>
            </a:pPr>
            <a:r>
              <a:rPr lang="en-US" sz="4430" b="1" dirty="0">
                <a:solidFill>
                  <a:srgbClr val="000000"/>
                </a:solidFill>
                <a:latin typeface="p22-mackinac-pro" pitchFamily="34" charset="0"/>
                <a:ea typeface="p22-mackinac-pro" pitchFamily="34" charset="-122"/>
                <a:cs typeface="p22-mackinac-pro" pitchFamily="34" charset="-120"/>
              </a:rPr>
              <a:t>Architecture Diagram</a:t>
            </a:r>
            <a:endParaRPr lang="en-US" sz="4430" dirty="0"/>
          </a:p>
        </p:txBody>
      </p:sp>
      <p:pic>
        <p:nvPicPr>
          <p:cNvPr id="5" name="Image 1" descr="preencoded.png">    </p:cNvPr>
          <p:cNvPicPr>
            <a:picLocks noChangeAspect="1"/>
          </p:cNvPicPr>
          <p:nvPr/>
        </p:nvPicPr>
        <p:blipFill>
          <a:blip r:embed="rId2"/>
          <a:stretch>
            <a:fillRect/>
          </a:stretch>
        </p:blipFill>
        <p:spPr>
          <a:xfrm>
            <a:off x="787598" y="2062758"/>
            <a:ext cx="7989451" cy="4644271"/>
          </a:xfrm>
          <a:prstGeom prst="rect">
            <a:avLst/>
          </a:prstGeom>
        </p:spPr>
      </p:pic>
      <p:sp>
        <p:nvSpPr>
          <p:cNvPr id="6" name="Text 2"/>
          <p:cNvSpPr/>
          <p:nvPr/>
        </p:nvSpPr>
        <p:spPr>
          <a:xfrm>
            <a:off x="787598" y="6960156"/>
            <a:ext cx="13055203" cy="360045"/>
          </a:xfrm>
          <a:prstGeom prst="rect">
            <a:avLst/>
          </a:prstGeom>
          <a:noFill/>
          <a:ln/>
        </p:spPr>
        <p:txBody>
          <a:bodyPr wrap="none" rtlCol="0" anchor="t"/>
          <a:lstStyle/>
          <a:p>
            <a:pPr indent="0" marL="0">
              <a:lnSpc>
                <a:spcPts val="2835"/>
              </a:lnSpc>
              <a:buNone/>
            </a:pPr>
            <a:endParaRPr lang="en-US" sz="1772"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594533"/>
          </a:xfrm>
          <a:prstGeom prst="rect">
            <a:avLst/>
          </a:prstGeom>
          <a:solidFill>
            <a:srgbClr val="FFFFFF">
              <a:alpha val="75000"/>
            </a:srgbClr>
          </a:solidFill>
          <a:ln/>
        </p:spPr>
      </p:sp>
      <p:sp>
        <p:nvSpPr>
          <p:cNvPr id="4" name="Text 1"/>
          <p:cNvSpPr/>
          <p:nvPr/>
        </p:nvSpPr>
        <p:spPr>
          <a:xfrm>
            <a:off x="787598" y="618887"/>
            <a:ext cx="4501039" cy="562570"/>
          </a:xfrm>
          <a:prstGeom prst="rect">
            <a:avLst/>
          </a:prstGeom>
          <a:noFill/>
          <a:ln/>
        </p:spPr>
        <p:txBody>
          <a:bodyPr wrap="none" rtlCol="0" anchor="t"/>
          <a:lstStyle/>
          <a:p>
            <a:pPr indent="0" marL="0">
              <a:lnSpc>
                <a:spcPts val="4430"/>
              </a:lnSpc>
              <a:buNone/>
            </a:pPr>
            <a:r>
              <a:rPr lang="en-US" sz="3544" b="1" dirty="0">
                <a:solidFill>
                  <a:srgbClr val="000000"/>
                </a:solidFill>
                <a:latin typeface="p22-mackinac-pro" pitchFamily="34" charset="0"/>
                <a:ea typeface="p22-mackinac-pro" pitchFamily="34" charset="-122"/>
                <a:cs typeface="p22-mackinac-pro" pitchFamily="34" charset="-120"/>
              </a:rPr>
              <a:t>Technologies Used:</a:t>
            </a:r>
            <a:endParaRPr lang="en-US" sz="3544" dirty="0"/>
          </a:p>
        </p:txBody>
      </p:sp>
      <p:sp>
        <p:nvSpPr>
          <p:cNvPr id="5" name="Text 2"/>
          <p:cNvSpPr/>
          <p:nvPr/>
        </p:nvSpPr>
        <p:spPr>
          <a:xfrm>
            <a:off x="787598" y="1659612"/>
            <a:ext cx="2813090" cy="351592"/>
          </a:xfrm>
          <a:prstGeom prst="rect">
            <a:avLst/>
          </a:prstGeom>
          <a:noFill/>
          <a:ln/>
        </p:spPr>
        <p:txBody>
          <a:bodyPr wrap="none" rtlCol="0" anchor="t"/>
          <a:lstStyle/>
          <a:p>
            <a:pPr indent="0" marL="0">
              <a:lnSpc>
                <a:spcPts val="2769"/>
              </a:lnSpc>
              <a:buNone/>
            </a:pPr>
            <a:r>
              <a:rPr lang="en-US" sz="2215" b="1" dirty="0">
                <a:solidFill>
                  <a:srgbClr val="000000"/>
                </a:solidFill>
                <a:latin typeface="p22-mackinac-pro" pitchFamily="34" charset="0"/>
                <a:ea typeface="p22-mackinac-pro" pitchFamily="34" charset="-122"/>
                <a:cs typeface="p22-mackinac-pro" pitchFamily="34" charset="-120"/>
              </a:rPr>
              <a:t>Libraries</a:t>
            </a:r>
            <a:endParaRPr lang="en-US" sz="2215" dirty="0"/>
          </a:p>
        </p:txBody>
      </p:sp>
      <p:sp>
        <p:nvSpPr>
          <p:cNvPr id="6" name="Shape 3"/>
          <p:cNvSpPr/>
          <p:nvPr/>
        </p:nvSpPr>
        <p:spPr>
          <a:xfrm>
            <a:off x="787598" y="2264331"/>
            <a:ext cx="6253043" cy="6458188"/>
          </a:xfrm>
          <a:prstGeom prst="roundRect">
            <a:avLst>
              <a:gd name="adj" fmla="val 1512"/>
            </a:avLst>
          </a:prstGeom>
          <a:solidFill>
            <a:srgbClr val="E5F6FF"/>
          </a:solidFill>
          <a:ln/>
        </p:spPr>
      </p:sp>
      <p:sp>
        <p:nvSpPr>
          <p:cNvPr id="7" name="Shape 4"/>
          <p:cNvSpPr/>
          <p:nvPr/>
        </p:nvSpPr>
        <p:spPr>
          <a:xfrm>
            <a:off x="776407" y="2264331"/>
            <a:ext cx="6275427" cy="6458188"/>
          </a:xfrm>
          <a:prstGeom prst="roundRect">
            <a:avLst>
              <a:gd name="adj" fmla="val 538"/>
            </a:avLst>
          </a:prstGeom>
          <a:solidFill>
            <a:srgbClr val="E5F6FF"/>
          </a:solidFill>
          <a:ln/>
        </p:spPr>
      </p:sp>
      <p:sp>
        <p:nvSpPr>
          <p:cNvPr id="8" name="Text 5"/>
          <p:cNvSpPr/>
          <p:nvPr/>
        </p:nvSpPr>
        <p:spPr>
          <a:xfrm>
            <a:off x="1001435" y="2433042"/>
            <a:ext cx="5825371" cy="6120765"/>
          </a:xfrm>
          <a:prstGeom prst="rect">
            <a:avLst/>
          </a:prstGeom>
          <a:noFill/>
          <a:ln/>
        </p:spPr>
        <p:txBody>
          <a:bodyPr wrap="square" rtlCol="0" anchor="t"/>
          <a:lstStyle/>
          <a:p>
            <a:pPr indent="0" marL="0">
              <a:lnSpc>
                <a:spcPts val="2835"/>
              </a:lnSpc>
              <a:buNone/>
            </a:pPr>
            <a:r>
              <a:rPr lang="en-US" sz="1772" dirty="0">
                <a:solidFill>
                  <a:srgbClr val="272525"/>
                </a:solidFill>
                <a:highlight>
                  <a:srgbClr val="E5F6FF"/>
                </a:highlight>
                <a:latin typeface="Consolas" pitchFamily="34" charset="0"/>
                <a:ea typeface="Consolas" pitchFamily="34" charset="-122"/>
                <a:cs typeface="Consolas" pitchFamily="34" charset="-120"/>
              </a:rPr>
              <a:t>cudf
cuml
google-generativeai
python-dotenv
pandas
numpy
scipy
scikit-learn
matplotlib
seaborn
joblib
flask
flask-wtf
werkzeug
python-dateutil
</a:t>
            </a:r>
            <a:endParaRPr lang="en-US" sz="1772" dirty="0"/>
          </a:p>
        </p:txBody>
      </p:sp>
      <p:sp>
        <p:nvSpPr>
          <p:cNvPr id="9" name="Text 6"/>
          <p:cNvSpPr/>
          <p:nvPr/>
        </p:nvSpPr>
        <p:spPr>
          <a:xfrm>
            <a:off x="7597378" y="1659612"/>
            <a:ext cx="3233618" cy="351592"/>
          </a:xfrm>
          <a:prstGeom prst="rect">
            <a:avLst/>
          </a:prstGeom>
          <a:noFill/>
          <a:ln/>
        </p:spPr>
        <p:txBody>
          <a:bodyPr wrap="none" rtlCol="0" anchor="t"/>
          <a:lstStyle/>
          <a:p>
            <a:pPr indent="0" marL="0">
              <a:lnSpc>
                <a:spcPts val="2769"/>
              </a:lnSpc>
              <a:buNone/>
            </a:pPr>
            <a:r>
              <a:rPr lang="en-US" sz="2215" b="1" dirty="0">
                <a:solidFill>
                  <a:srgbClr val="000000"/>
                </a:solidFill>
                <a:latin typeface="p22-mackinac-pro" pitchFamily="34" charset="0"/>
                <a:ea typeface="p22-mackinac-pro" pitchFamily="34" charset="-122"/>
                <a:cs typeface="p22-mackinac-pro" pitchFamily="34" charset="-120"/>
              </a:rPr>
              <a:t>Platform and Hardware</a:t>
            </a:r>
            <a:endParaRPr lang="en-US" sz="2215" dirty="0"/>
          </a:p>
        </p:txBody>
      </p:sp>
      <p:sp>
        <p:nvSpPr>
          <p:cNvPr id="10" name="Text 7"/>
          <p:cNvSpPr/>
          <p:nvPr/>
        </p:nvSpPr>
        <p:spPr>
          <a:xfrm>
            <a:off x="7957423" y="2236232"/>
            <a:ext cx="5892998" cy="360045"/>
          </a:xfrm>
          <a:prstGeom prst="rect">
            <a:avLst/>
          </a:prstGeom>
          <a:noFill/>
          <a:ln/>
        </p:spPr>
        <p:txBody>
          <a:bodyPr wrap="none" rtlCol="0" anchor="t"/>
          <a:lstStyle/>
          <a:p>
            <a:pPr algn="l" marL="342900" indent="-342900">
              <a:lnSpc>
                <a:spcPts val="2835"/>
              </a:lnSpc>
              <a:buSzPct val="100000"/>
              <a:buFont typeface="+mj-lt"/>
              <a:buAutoNum type="arabicPeriod" startAt="1"/>
            </a:pPr>
            <a:r>
              <a:rPr lang="en-US" sz="1772" dirty="0">
                <a:solidFill>
                  <a:srgbClr val="272525"/>
                </a:solidFill>
                <a:latin typeface="Eudoxus Sans" pitchFamily="34" charset="0"/>
                <a:ea typeface="Eudoxus Sans" pitchFamily="34" charset="-122"/>
                <a:cs typeface="Eudoxus Sans" pitchFamily="34" charset="-120"/>
              </a:rPr>
              <a:t>Processor: 8 core cpu</a:t>
            </a:r>
            <a:endParaRPr lang="en-US" sz="1772" dirty="0"/>
          </a:p>
        </p:txBody>
      </p:sp>
      <p:sp>
        <p:nvSpPr>
          <p:cNvPr id="11" name="Text 8"/>
          <p:cNvSpPr/>
          <p:nvPr/>
        </p:nvSpPr>
        <p:spPr>
          <a:xfrm>
            <a:off x="7957423" y="2674977"/>
            <a:ext cx="5892998" cy="360045"/>
          </a:xfrm>
          <a:prstGeom prst="rect">
            <a:avLst/>
          </a:prstGeom>
          <a:noFill/>
          <a:ln/>
        </p:spPr>
        <p:txBody>
          <a:bodyPr wrap="none" rtlCol="0" anchor="t"/>
          <a:lstStyle/>
          <a:p>
            <a:pPr algn="l" marL="342900" indent="-342900">
              <a:lnSpc>
                <a:spcPts val="2835"/>
              </a:lnSpc>
              <a:buSzPct val="100000"/>
              <a:buFont typeface="+mj-lt"/>
              <a:buAutoNum type="arabicPeriod" startAt="2"/>
            </a:pPr>
            <a:r>
              <a:rPr lang="en-US" sz="1772" dirty="0">
                <a:solidFill>
                  <a:srgbClr val="272525"/>
                </a:solidFill>
                <a:latin typeface="Eudoxus Sans" pitchFamily="34" charset="0"/>
                <a:ea typeface="Eudoxus Sans" pitchFamily="34" charset="-122"/>
                <a:cs typeface="Eudoxus Sans" pitchFamily="34" charset="-120"/>
              </a:rPr>
              <a:t>Ram: 16 GB</a:t>
            </a:r>
            <a:endParaRPr lang="en-US" sz="1772" dirty="0"/>
          </a:p>
        </p:txBody>
      </p:sp>
      <p:sp>
        <p:nvSpPr>
          <p:cNvPr id="12" name="Text 9"/>
          <p:cNvSpPr/>
          <p:nvPr/>
        </p:nvSpPr>
        <p:spPr>
          <a:xfrm>
            <a:off x="7957423" y="3113722"/>
            <a:ext cx="5892998" cy="360045"/>
          </a:xfrm>
          <a:prstGeom prst="rect">
            <a:avLst/>
          </a:prstGeom>
          <a:noFill/>
          <a:ln/>
        </p:spPr>
        <p:txBody>
          <a:bodyPr wrap="none" rtlCol="0" anchor="t"/>
          <a:lstStyle/>
          <a:p>
            <a:pPr algn="l" marL="342900" indent="-342900">
              <a:lnSpc>
                <a:spcPts val="2835"/>
              </a:lnSpc>
              <a:buSzPct val="100000"/>
              <a:buFont typeface="+mj-lt"/>
              <a:buAutoNum type="arabicPeriod" startAt="3"/>
            </a:pPr>
            <a:r>
              <a:rPr lang="en-US" sz="1772" dirty="0">
                <a:solidFill>
                  <a:srgbClr val="272525"/>
                </a:solidFill>
                <a:latin typeface="Eudoxus Sans" pitchFamily="34" charset="0"/>
                <a:ea typeface="Eudoxus Sans" pitchFamily="34" charset="-122"/>
                <a:cs typeface="Eudoxus Sans" pitchFamily="34" charset="-120"/>
              </a:rPr>
              <a:t>GPU: NVIDIA RTX 3050 Mobile GPU (4 GB VRAM)</a:t>
            </a:r>
            <a:endParaRPr lang="en-US" sz="1772" dirty="0"/>
          </a:p>
        </p:txBody>
      </p:sp>
      <p:sp>
        <p:nvSpPr>
          <p:cNvPr id="13" name="Text 10"/>
          <p:cNvSpPr/>
          <p:nvPr/>
        </p:nvSpPr>
        <p:spPr>
          <a:xfrm>
            <a:off x="7957423" y="3552468"/>
            <a:ext cx="5892998" cy="360045"/>
          </a:xfrm>
          <a:prstGeom prst="rect">
            <a:avLst/>
          </a:prstGeom>
          <a:noFill/>
          <a:ln/>
        </p:spPr>
        <p:txBody>
          <a:bodyPr wrap="none" rtlCol="0" anchor="t"/>
          <a:lstStyle/>
          <a:p>
            <a:pPr algn="l" marL="342900" indent="-342900">
              <a:lnSpc>
                <a:spcPts val="2835"/>
              </a:lnSpc>
              <a:buSzPct val="100000"/>
              <a:buFont typeface="+mj-lt"/>
              <a:buAutoNum type="arabicPeriod" startAt="4"/>
            </a:pPr>
            <a:r>
              <a:rPr lang="en-US" sz="1772" dirty="0">
                <a:solidFill>
                  <a:srgbClr val="272525"/>
                </a:solidFill>
                <a:latin typeface="Eudoxus Sans" pitchFamily="34" charset="0"/>
                <a:ea typeface="Eudoxus Sans" pitchFamily="34" charset="-122"/>
                <a:cs typeface="Eudoxus Sans" pitchFamily="34" charset="-120"/>
              </a:rPr>
              <a:t>OS: Archlinux</a:t>
            </a:r>
            <a:endParaRPr lang="en-US" sz="1772"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0597515"/>
          </a:xfrm>
          <a:prstGeom prst="rect">
            <a:avLst/>
          </a:prstGeom>
          <a:solidFill>
            <a:srgbClr val="FFFFFF">
              <a:alpha val="75000"/>
            </a:srgbClr>
          </a:solidFill>
          <a:ln/>
        </p:spPr>
      </p:sp>
      <p:sp>
        <p:nvSpPr>
          <p:cNvPr id="4" name="Text 1"/>
          <p:cNvSpPr/>
          <p:nvPr/>
        </p:nvSpPr>
        <p:spPr>
          <a:xfrm>
            <a:off x="787598" y="618887"/>
            <a:ext cx="5626298" cy="703302"/>
          </a:xfrm>
          <a:prstGeom prst="rect">
            <a:avLst/>
          </a:prstGeom>
          <a:noFill/>
          <a:ln/>
        </p:spPr>
        <p:txBody>
          <a:bodyPr wrap="none" rtlCol="0" anchor="t"/>
          <a:lstStyle/>
          <a:p>
            <a:pPr indent="0" marL="0">
              <a:lnSpc>
                <a:spcPts val="5538"/>
              </a:lnSpc>
              <a:buNone/>
            </a:pPr>
            <a:r>
              <a:rPr lang="en-US" sz="4430" b="1" dirty="0">
                <a:solidFill>
                  <a:srgbClr val="000000"/>
                </a:solidFill>
                <a:latin typeface="p22-mackinac-pro" pitchFamily="34" charset="0"/>
                <a:ea typeface="p22-mackinac-pro" pitchFamily="34" charset="-122"/>
                <a:cs typeface="p22-mackinac-pro" pitchFamily="34" charset="-120"/>
              </a:rPr>
              <a:t>IBRD dataset </a:t>
            </a:r>
            <a:endParaRPr lang="en-US" sz="4430" dirty="0"/>
          </a:p>
        </p:txBody>
      </p:sp>
      <p:sp>
        <p:nvSpPr>
          <p:cNvPr id="5" name="Text 2"/>
          <p:cNvSpPr/>
          <p:nvPr/>
        </p:nvSpPr>
        <p:spPr>
          <a:xfrm>
            <a:off x="787598" y="1772245"/>
            <a:ext cx="13055203" cy="360045"/>
          </a:xfrm>
          <a:prstGeom prst="rect">
            <a:avLst/>
          </a:prstGeom>
          <a:noFill/>
          <a:ln/>
        </p:spPr>
        <p:txBody>
          <a:bodyPr wrap="none" rtlCol="0" anchor="t"/>
          <a:lstStyle/>
          <a:p>
            <a:pPr indent="0" marL="0">
              <a:lnSpc>
                <a:spcPts val="2835"/>
              </a:lnSpc>
              <a:buNone/>
            </a:pPr>
            <a:endParaRPr lang="en-US" sz="1772" dirty="0"/>
          </a:p>
        </p:txBody>
      </p:sp>
      <p:sp>
        <p:nvSpPr>
          <p:cNvPr id="6" name="Text 3"/>
          <p:cNvSpPr/>
          <p:nvPr/>
        </p:nvSpPr>
        <p:spPr>
          <a:xfrm>
            <a:off x="787598" y="2385417"/>
            <a:ext cx="13055203" cy="1080135"/>
          </a:xfrm>
          <a:prstGeom prst="rect">
            <a:avLst/>
          </a:prstGeom>
          <a:noFill/>
          <a:ln/>
        </p:spPr>
        <p:txBody>
          <a:bodyPr wrap="square" rtlCol="0" anchor="t"/>
          <a:lstStyle/>
          <a:p>
            <a:pPr indent="0" marL="0">
              <a:lnSpc>
                <a:spcPts val="2835"/>
              </a:lnSpc>
              <a:buNone/>
            </a:pPr>
            <a:r>
              <a:rPr lang="en-US" sz="1772" dirty="0">
                <a:solidFill>
                  <a:srgbClr val="272525"/>
                </a:solidFill>
                <a:latin typeface="Eudoxus Sans" pitchFamily="34" charset="0"/>
                <a:ea typeface="Eudoxus Sans" pitchFamily="34" charset="-122"/>
                <a:cs typeface="Eudoxus Sans" pitchFamily="34" charset="-120"/>
              </a:rPr>
              <a:t>The IBRD (International Bank for Reconstruction and Development) dataset provides historical details on the bank's loan activities, including amounts, rates, borrowing countries, and financial data. This comprehensive dataset enables insights into trends in international financial assistance, loan categories, and regional development projects.</a:t>
            </a:r>
            <a:endParaRPr lang="en-US" sz="1772" dirty="0"/>
          </a:p>
        </p:txBody>
      </p:sp>
      <p:sp>
        <p:nvSpPr>
          <p:cNvPr id="7" name="Text 4"/>
          <p:cNvSpPr/>
          <p:nvPr/>
        </p:nvSpPr>
        <p:spPr>
          <a:xfrm>
            <a:off x="787598" y="3718679"/>
            <a:ext cx="13055203" cy="288012"/>
          </a:xfrm>
          <a:prstGeom prst="rect">
            <a:avLst/>
          </a:prstGeom>
          <a:noFill/>
          <a:ln/>
        </p:spPr>
        <p:txBody>
          <a:bodyPr wrap="none" rtlCol="0" anchor="t"/>
          <a:lstStyle/>
          <a:p>
            <a:pPr indent="0" marL="0">
              <a:lnSpc>
                <a:spcPts val="2268"/>
              </a:lnSpc>
              <a:buNone/>
            </a:pPr>
            <a:r>
              <a:rPr lang="en-US" sz="1418" b="1" dirty="0">
                <a:solidFill>
                  <a:srgbClr val="272525"/>
                </a:solidFill>
                <a:latin typeface="Eudoxus Sans" pitchFamily="34" charset="0"/>
                <a:ea typeface="Eudoxus Sans" pitchFamily="34" charset="-122"/>
                <a:cs typeface="Eudoxus Sans" pitchFamily="34" charset="-120"/>
              </a:rPr>
              <a:t>Column Information:</a:t>
            </a:r>
            <a:endParaRPr lang="en-US" sz="1418" dirty="0"/>
          </a:p>
        </p:txBody>
      </p:sp>
      <p:sp>
        <p:nvSpPr>
          <p:cNvPr id="8" name="Shape 5"/>
          <p:cNvSpPr/>
          <p:nvPr/>
        </p:nvSpPr>
        <p:spPr>
          <a:xfrm>
            <a:off x="787598" y="4259818"/>
            <a:ext cx="13055203" cy="5718810"/>
          </a:xfrm>
          <a:prstGeom prst="roundRect">
            <a:avLst>
              <a:gd name="adj" fmla="val 1653"/>
            </a:avLst>
          </a:prstGeom>
          <a:noFill/>
          <a:ln w="7620">
            <a:solidFill>
              <a:srgbClr val="000000">
                <a:alpha val="8000"/>
              </a:srgbClr>
            </a:solidFill>
            <a:prstDash val="solid"/>
          </a:ln>
        </p:spPr>
      </p:sp>
      <p:sp>
        <p:nvSpPr>
          <p:cNvPr id="9" name="Shape 6"/>
          <p:cNvSpPr/>
          <p:nvPr/>
        </p:nvSpPr>
        <p:spPr>
          <a:xfrm>
            <a:off x="795218" y="4267438"/>
            <a:ext cx="13039963" cy="5703570"/>
          </a:xfrm>
          <a:prstGeom prst="rect">
            <a:avLst/>
          </a:prstGeom>
          <a:solidFill>
            <a:srgbClr val="FFFFFF">
              <a:alpha val="4000"/>
            </a:srgbClr>
          </a:solidFill>
          <a:ln/>
        </p:spPr>
      </p:sp>
      <p:sp>
        <p:nvSpPr>
          <p:cNvPr id="10" name="Text 7"/>
          <p:cNvSpPr/>
          <p:nvPr/>
        </p:nvSpPr>
        <p:spPr>
          <a:xfrm>
            <a:off x="1308259" y="4342567"/>
            <a:ext cx="5829062"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Loan Number: (String) Unique identifier for each loan.</a:t>
            </a:r>
            <a:endParaRPr lang="en-US" sz="1418" dirty="0"/>
          </a:p>
        </p:txBody>
      </p:sp>
      <p:sp>
        <p:nvSpPr>
          <p:cNvPr id="11" name="Text 8"/>
          <p:cNvSpPr/>
          <p:nvPr/>
        </p:nvSpPr>
        <p:spPr>
          <a:xfrm>
            <a:off x="1308259" y="4698087"/>
            <a:ext cx="5829062"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Region: (String) Geographic region of the borrower.</a:t>
            </a:r>
            <a:endParaRPr lang="en-US" sz="1418" dirty="0"/>
          </a:p>
        </p:txBody>
      </p:sp>
      <p:sp>
        <p:nvSpPr>
          <p:cNvPr id="12" name="Text 9"/>
          <p:cNvSpPr/>
          <p:nvPr/>
        </p:nvSpPr>
        <p:spPr>
          <a:xfrm>
            <a:off x="1308259" y="5053608"/>
            <a:ext cx="5829062"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Country Code: (String) ISO code of the borrower country.</a:t>
            </a:r>
            <a:endParaRPr lang="en-US" sz="1418" dirty="0"/>
          </a:p>
        </p:txBody>
      </p:sp>
      <p:sp>
        <p:nvSpPr>
          <p:cNvPr id="13" name="Text 10"/>
          <p:cNvSpPr/>
          <p:nvPr/>
        </p:nvSpPr>
        <p:spPr>
          <a:xfrm>
            <a:off x="1308259" y="5409128"/>
            <a:ext cx="5829062"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Country: (String) Name of the borrower country.</a:t>
            </a:r>
            <a:endParaRPr lang="en-US" sz="1418" dirty="0"/>
          </a:p>
        </p:txBody>
      </p:sp>
      <p:sp>
        <p:nvSpPr>
          <p:cNvPr id="14" name="Text 11"/>
          <p:cNvSpPr/>
          <p:nvPr/>
        </p:nvSpPr>
        <p:spPr>
          <a:xfrm>
            <a:off x="1308259" y="5764649"/>
            <a:ext cx="5829062"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Borrower: (String) Entity receiving the loan.</a:t>
            </a:r>
            <a:endParaRPr lang="en-US" sz="1418" dirty="0"/>
          </a:p>
        </p:txBody>
      </p:sp>
      <p:sp>
        <p:nvSpPr>
          <p:cNvPr id="15" name="Text 12"/>
          <p:cNvSpPr/>
          <p:nvPr/>
        </p:nvSpPr>
        <p:spPr>
          <a:xfrm>
            <a:off x="1308259" y="6120170"/>
            <a:ext cx="5829062"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Guarantor Country Code: (String) ISO code of the guarantor country.</a:t>
            </a:r>
            <a:endParaRPr lang="en-US" sz="1418" dirty="0"/>
          </a:p>
        </p:txBody>
      </p:sp>
      <p:sp>
        <p:nvSpPr>
          <p:cNvPr id="16" name="Text 13"/>
          <p:cNvSpPr/>
          <p:nvPr/>
        </p:nvSpPr>
        <p:spPr>
          <a:xfrm>
            <a:off x="1308259" y="6475690"/>
            <a:ext cx="5829062"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Guarantor: (String) Name of the guarantor.</a:t>
            </a:r>
            <a:endParaRPr lang="en-US" sz="1418" dirty="0"/>
          </a:p>
        </p:txBody>
      </p:sp>
      <p:sp>
        <p:nvSpPr>
          <p:cNvPr id="17" name="Text 14"/>
          <p:cNvSpPr/>
          <p:nvPr/>
        </p:nvSpPr>
        <p:spPr>
          <a:xfrm>
            <a:off x="1308259" y="6831211"/>
            <a:ext cx="5829062"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Loan Type: (String) Type of loan provided.</a:t>
            </a:r>
            <a:endParaRPr lang="en-US" sz="1418" dirty="0"/>
          </a:p>
        </p:txBody>
      </p:sp>
      <p:sp>
        <p:nvSpPr>
          <p:cNvPr id="18" name="Text 15"/>
          <p:cNvSpPr/>
          <p:nvPr/>
        </p:nvSpPr>
        <p:spPr>
          <a:xfrm>
            <a:off x="1308259" y="7186732"/>
            <a:ext cx="5829062"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Loan Status: (String) Current status of the loan (e.g., active, closed).</a:t>
            </a:r>
            <a:endParaRPr lang="en-US" sz="1418" dirty="0"/>
          </a:p>
        </p:txBody>
      </p:sp>
      <p:sp>
        <p:nvSpPr>
          <p:cNvPr id="19" name="Text 16"/>
          <p:cNvSpPr/>
          <p:nvPr/>
        </p:nvSpPr>
        <p:spPr>
          <a:xfrm>
            <a:off x="1308259" y="7542252"/>
            <a:ext cx="5829062"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Project ID: (String) Identifier for the associated project.</a:t>
            </a:r>
            <a:endParaRPr lang="en-US" sz="1418" dirty="0"/>
          </a:p>
        </p:txBody>
      </p:sp>
      <p:sp>
        <p:nvSpPr>
          <p:cNvPr id="20" name="Text 17"/>
          <p:cNvSpPr/>
          <p:nvPr/>
        </p:nvSpPr>
        <p:spPr>
          <a:xfrm>
            <a:off x="1308259" y="7897773"/>
            <a:ext cx="5829062"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Project Name: (String) Name of the associated project.</a:t>
            </a:r>
            <a:endParaRPr lang="en-US" sz="1418" dirty="0"/>
          </a:p>
        </p:txBody>
      </p:sp>
      <p:sp>
        <p:nvSpPr>
          <p:cNvPr id="21" name="Text 18"/>
          <p:cNvSpPr/>
          <p:nvPr/>
        </p:nvSpPr>
        <p:spPr>
          <a:xfrm>
            <a:off x="1308259" y="8253293"/>
            <a:ext cx="5829062"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Interest Rate: (Numeric) The interest rate applied to the loan.</a:t>
            </a:r>
            <a:endParaRPr lang="en-US" sz="1418" dirty="0"/>
          </a:p>
        </p:txBody>
      </p:sp>
      <p:sp>
        <p:nvSpPr>
          <p:cNvPr id="22" name="Text 19"/>
          <p:cNvSpPr/>
          <p:nvPr/>
        </p:nvSpPr>
        <p:spPr>
          <a:xfrm>
            <a:off x="1308259" y="8608814"/>
            <a:ext cx="5829062"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Original Principal Amount: (Numeric) The initial amount of the loan.</a:t>
            </a:r>
            <a:endParaRPr lang="en-US" sz="1418" dirty="0"/>
          </a:p>
        </p:txBody>
      </p:sp>
      <p:sp>
        <p:nvSpPr>
          <p:cNvPr id="23" name="Text 20"/>
          <p:cNvSpPr/>
          <p:nvPr/>
        </p:nvSpPr>
        <p:spPr>
          <a:xfrm>
            <a:off x="1308259" y="8964335"/>
            <a:ext cx="5829062"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Cancelled Amount: (Numeric) Amount of the loan that was cancelled.</a:t>
            </a:r>
            <a:endParaRPr lang="en-US" sz="1418" dirty="0"/>
          </a:p>
        </p:txBody>
      </p:sp>
      <p:sp>
        <p:nvSpPr>
          <p:cNvPr id="24" name="Text 21"/>
          <p:cNvSpPr/>
          <p:nvPr/>
        </p:nvSpPr>
        <p:spPr>
          <a:xfrm>
            <a:off x="1308259" y="9319855"/>
            <a:ext cx="5829062" cy="576024"/>
          </a:xfrm>
          <a:prstGeom prst="rect">
            <a:avLst/>
          </a:prstGeom>
          <a:noFill/>
          <a:ln/>
        </p:spPr>
        <p:txBody>
          <a:bodyPr wrap="squar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Undisbursed Amount: (Numeric) Amount of the loan that has not been disbursed yet.</a:t>
            </a:r>
            <a:endParaRPr lang="en-US" sz="1418" dirty="0"/>
          </a:p>
        </p:txBody>
      </p:sp>
      <p:sp>
        <p:nvSpPr>
          <p:cNvPr id="25" name="Text 22"/>
          <p:cNvSpPr/>
          <p:nvPr/>
        </p:nvSpPr>
        <p:spPr>
          <a:xfrm>
            <a:off x="7882890" y="4342567"/>
            <a:ext cx="5727263" cy="576024"/>
          </a:xfrm>
          <a:prstGeom prst="rect">
            <a:avLst/>
          </a:prstGeom>
          <a:noFill/>
          <a:ln/>
        </p:spPr>
        <p:txBody>
          <a:bodyPr wrap="squar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Disbursed Amount: (Numeric) Amount of the loan that has been disbursed.</a:t>
            </a:r>
            <a:endParaRPr lang="en-US" sz="1418" dirty="0"/>
          </a:p>
        </p:txBody>
      </p:sp>
      <p:sp>
        <p:nvSpPr>
          <p:cNvPr id="26" name="Text 23"/>
          <p:cNvSpPr/>
          <p:nvPr/>
        </p:nvSpPr>
        <p:spPr>
          <a:xfrm>
            <a:off x="7882890" y="4986099"/>
            <a:ext cx="5727263"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Repaid to IBRD: (Numeric) Amount repaid to the IBRD.</a:t>
            </a:r>
            <a:endParaRPr lang="en-US" sz="1418" dirty="0"/>
          </a:p>
        </p:txBody>
      </p:sp>
      <p:sp>
        <p:nvSpPr>
          <p:cNvPr id="27" name="Text 24"/>
          <p:cNvSpPr/>
          <p:nvPr/>
        </p:nvSpPr>
        <p:spPr>
          <a:xfrm>
            <a:off x="7882890" y="5341620"/>
            <a:ext cx="5727263"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Due to IBRD: (Numeric) Amount still due to the IBRD.</a:t>
            </a:r>
            <a:endParaRPr lang="en-US" sz="1418" dirty="0"/>
          </a:p>
        </p:txBody>
      </p:sp>
      <p:sp>
        <p:nvSpPr>
          <p:cNvPr id="28" name="Text 25"/>
          <p:cNvSpPr/>
          <p:nvPr/>
        </p:nvSpPr>
        <p:spPr>
          <a:xfrm>
            <a:off x="7882890" y="5697141"/>
            <a:ext cx="5727263" cy="576024"/>
          </a:xfrm>
          <a:prstGeom prst="rect">
            <a:avLst/>
          </a:prstGeom>
          <a:noFill/>
          <a:ln/>
        </p:spPr>
        <p:txBody>
          <a:bodyPr wrap="squar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Exchange Adjustment: (Numeric) Adjustment amount due to exchange rate changes.</a:t>
            </a:r>
            <a:endParaRPr lang="en-US" sz="1418" dirty="0"/>
          </a:p>
        </p:txBody>
      </p:sp>
      <p:sp>
        <p:nvSpPr>
          <p:cNvPr id="29" name="Text 26"/>
          <p:cNvSpPr/>
          <p:nvPr/>
        </p:nvSpPr>
        <p:spPr>
          <a:xfrm>
            <a:off x="7882890" y="6340673"/>
            <a:ext cx="5727263"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Borrower's Obligation: (Numeric) Total obligation of the borrower.</a:t>
            </a:r>
            <a:endParaRPr lang="en-US" sz="1418" dirty="0"/>
          </a:p>
        </p:txBody>
      </p:sp>
      <p:sp>
        <p:nvSpPr>
          <p:cNvPr id="30" name="Text 27"/>
          <p:cNvSpPr/>
          <p:nvPr/>
        </p:nvSpPr>
        <p:spPr>
          <a:xfrm>
            <a:off x="7882890" y="6696194"/>
            <a:ext cx="5727263"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Sold 3rd Party: (Numeric) Amount sold to third parties.</a:t>
            </a:r>
            <a:endParaRPr lang="en-US" sz="1418" dirty="0"/>
          </a:p>
        </p:txBody>
      </p:sp>
      <p:sp>
        <p:nvSpPr>
          <p:cNvPr id="31" name="Text 28"/>
          <p:cNvSpPr/>
          <p:nvPr/>
        </p:nvSpPr>
        <p:spPr>
          <a:xfrm>
            <a:off x="7882890" y="7051715"/>
            <a:ext cx="5727263"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Repaid 3rd Party: (Numeric) Amount repaid to third parties.</a:t>
            </a:r>
            <a:endParaRPr lang="en-US" sz="1418" dirty="0"/>
          </a:p>
        </p:txBody>
      </p:sp>
      <p:sp>
        <p:nvSpPr>
          <p:cNvPr id="32" name="Text 29"/>
          <p:cNvSpPr/>
          <p:nvPr/>
        </p:nvSpPr>
        <p:spPr>
          <a:xfrm>
            <a:off x="7882890" y="7407235"/>
            <a:ext cx="5727263"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Due 3rd Party: (Numeric) Amount still due to third parties.</a:t>
            </a:r>
            <a:endParaRPr lang="en-US" sz="1418" dirty="0"/>
          </a:p>
        </p:txBody>
      </p:sp>
      <p:sp>
        <p:nvSpPr>
          <p:cNvPr id="33" name="Text 30"/>
          <p:cNvSpPr/>
          <p:nvPr/>
        </p:nvSpPr>
        <p:spPr>
          <a:xfrm>
            <a:off x="7882890" y="7762756"/>
            <a:ext cx="5727263"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Loans Held: (Numeric) Total amount of loans held.</a:t>
            </a:r>
            <a:endParaRPr lang="en-US" sz="1418" dirty="0"/>
          </a:p>
        </p:txBody>
      </p:sp>
      <p:sp>
        <p:nvSpPr>
          <p:cNvPr id="34" name="Text 31"/>
          <p:cNvSpPr/>
          <p:nvPr/>
        </p:nvSpPr>
        <p:spPr>
          <a:xfrm>
            <a:off x="7882890" y="8118277"/>
            <a:ext cx="5727263"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End of Period: (Date) End date of the loan period.</a:t>
            </a:r>
            <a:endParaRPr lang="en-US" sz="1418" dirty="0"/>
          </a:p>
        </p:txBody>
      </p:sp>
      <p:sp>
        <p:nvSpPr>
          <p:cNvPr id="35" name="Text 32"/>
          <p:cNvSpPr/>
          <p:nvPr/>
        </p:nvSpPr>
        <p:spPr>
          <a:xfrm>
            <a:off x="7882890" y="8473797"/>
            <a:ext cx="5727263"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First Repayment Date: (Date) Date of the first repayment.</a:t>
            </a:r>
            <a:endParaRPr lang="en-US" sz="1418" dirty="0"/>
          </a:p>
        </p:txBody>
      </p:sp>
      <p:sp>
        <p:nvSpPr>
          <p:cNvPr id="36" name="Text 33"/>
          <p:cNvSpPr/>
          <p:nvPr/>
        </p:nvSpPr>
        <p:spPr>
          <a:xfrm>
            <a:off x="7882890" y="8829318"/>
            <a:ext cx="5727263" cy="288012"/>
          </a:xfrm>
          <a:prstGeom prst="rect">
            <a:avLst/>
          </a:prstGeom>
          <a:noFill/>
          <a:ln/>
        </p:spPr>
        <p:txBody>
          <a:bodyPr wrap="non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Last Repayment Date: (Date) Date of the last repayment.</a:t>
            </a:r>
            <a:endParaRPr lang="en-US" sz="1418" dirty="0"/>
          </a:p>
        </p:txBody>
      </p:sp>
      <p:sp>
        <p:nvSpPr>
          <p:cNvPr id="37" name="Text 34"/>
          <p:cNvSpPr/>
          <p:nvPr/>
        </p:nvSpPr>
        <p:spPr>
          <a:xfrm>
            <a:off x="7882890" y="9184838"/>
            <a:ext cx="5727263" cy="576024"/>
          </a:xfrm>
          <a:prstGeom prst="rect">
            <a:avLst/>
          </a:prstGeom>
          <a:noFill/>
          <a:ln/>
        </p:spPr>
        <p:txBody>
          <a:bodyPr wrap="square" rtlCol="0" anchor="t"/>
          <a:lstStyle/>
          <a:p>
            <a:pPr algn="l" marL="342900" indent="-342900">
              <a:lnSpc>
                <a:spcPts val="2268"/>
              </a:lnSpc>
              <a:buSzPct val="100000"/>
              <a:buChar char="•"/>
            </a:pPr>
            <a:r>
              <a:rPr lang="en-US" sz="1418" dirty="0">
                <a:solidFill>
                  <a:srgbClr val="272525"/>
                </a:solidFill>
                <a:latin typeface="Eudoxus Sans" pitchFamily="34" charset="0"/>
                <a:ea typeface="Eudoxus Sans" pitchFamily="34" charset="-122"/>
                <a:cs typeface="Eudoxus Sans" pitchFamily="34" charset="-120"/>
              </a:rPr>
              <a:t>Agreement Signing Date: (Date) Date when the loan agreement was signed.</a:t>
            </a:r>
            <a:endParaRPr lang="en-US" sz="1418" dirty="0"/>
          </a:p>
        </p:txBody>
      </p:sp>
      <p:pic>
        <p:nvPicPr>
          <p:cNvPr id="3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2024-07-14T07:52:11Z</dcterms:created>
  <dcterms:modified xsi:type="dcterms:W3CDTF">2024-07-14T07:52:11Z</dcterms:modified>
</cp:coreProperties>
</file>